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tif" ContentType="image/t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68" r:id="rId2"/>
    <p:sldMasterId id="2147483680" r:id="rId3"/>
  </p:sldMasterIdLst>
  <p:notesMasterIdLst>
    <p:notesMasterId r:id="rId75"/>
  </p:notesMasterIdLst>
  <p:handoutMasterIdLst>
    <p:handoutMasterId r:id="rId76"/>
  </p:handoutMasterIdLst>
  <p:sldIdLst>
    <p:sldId id="1783" r:id="rId4"/>
    <p:sldId id="1934" r:id="rId5"/>
    <p:sldId id="1964" r:id="rId6"/>
    <p:sldId id="1854" r:id="rId7"/>
    <p:sldId id="1962" r:id="rId8"/>
    <p:sldId id="1925" r:id="rId9"/>
    <p:sldId id="1833" r:id="rId10"/>
    <p:sldId id="1834" r:id="rId11"/>
    <p:sldId id="1836" r:id="rId12"/>
    <p:sldId id="1838" r:id="rId13"/>
    <p:sldId id="1839" r:id="rId14"/>
    <p:sldId id="1837" r:id="rId15"/>
    <p:sldId id="1784" r:id="rId16"/>
    <p:sldId id="1856" r:id="rId17"/>
    <p:sldId id="1857" r:id="rId18"/>
    <p:sldId id="1824" r:id="rId19"/>
    <p:sldId id="1825" r:id="rId20"/>
    <p:sldId id="1860" r:id="rId21"/>
    <p:sldId id="1865" r:id="rId22"/>
    <p:sldId id="1864" r:id="rId23"/>
    <p:sldId id="1858" r:id="rId24"/>
    <p:sldId id="1959" r:id="rId25"/>
    <p:sldId id="1939" r:id="rId26"/>
    <p:sldId id="1869" r:id="rId27"/>
    <p:sldId id="1870" r:id="rId28"/>
    <p:sldId id="1871" r:id="rId29"/>
    <p:sldId id="1872" r:id="rId30"/>
    <p:sldId id="1891" r:id="rId31"/>
    <p:sldId id="1903" r:id="rId32"/>
    <p:sldId id="1889" r:id="rId33"/>
    <p:sldId id="1890" r:id="rId34"/>
    <p:sldId id="1892" r:id="rId35"/>
    <p:sldId id="1900" r:id="rId36"/>
    <p:sldId id="1896" r:id="rId37"/>
    <p:sldId id="1899" r:id="rId38"/>
    <p:sldId id="1898" r:id="rId39"/>
    <p:sldId id="1901" r:id="rId40"/>
    <p:sldId id="1940" r:id="rId41"/>
    <p:sldId id="1941" r:id="rId42"/>
    <p:sldId id="1961" r:id="rId43"/>
    <p:sldId id="1799" r:id="rId44"/>
    <p:sldId id="1922" r:id="rId45"/>
    <p:sldId id="1912" r:id="rId46"/>
    <p:sldId id="1936" r:id="rId47"/>
    <p:sldId id="1949" r:id="rId48"/>
    <p:sldId id="1960" r:id="rId49"/>
    <p:sldId id="1947" r:id="rId50"/>
    <p:sldId id="1914" r:id="rId51"/>
    <p:sldId id="1887" r:id="rId52"/>
    <p:sldId id="1804" r:id="rId53"/>
    <p:sldId id="1805" r:id="rId54"/>
    <p:sldId id="1877" r:id="rId55"/>
    <p:sldId id="1879" r:id="rId56"/>
    <p:sldId id="1878" r:id="rId57"/>
    <p:sldId id="1880" r:id="rId58"/>
    <p:sldId id="1881" r:id="rId59"/>
    <p:sldId id="1883" r:id="rId60"/>
    <p:sldId id="1882" r:id="rId61"/>
    <p:sldId id="1954" r:id="rId62"/>
    <p:sldId id="1885" r:id="rId63"/>
    <p:sldId id="1931" r:id="rId64"/>
    <p:sldId id="1919" r:id="rId65"/>
    <p:sldId id="1944" r:id="rId66"/>
    <p:sldId id="1852" r:id="rId67"/>
    <p:sldId id="1904" r:id="rId68"/>
    <p:sldId id="1845" r:id="rId69"/>
    <p:sldId id="1886" r:id="rId70"/>
    <p:sldId id="1911" r:id="rId71"/>
    <p:sldId id="1910" r:id="rId72"/>
    <p:sldId id="1842" r:id="rId73"/>
    <p:sldId id="1938" r:id="rId7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3475" userDrawn="1">
          <p15:clr>
            <a:srgbClr val="A4A3A4"/>
          </p15:clr>
        </p15:guide>
        <p15:guide id="4" orient="horz" pos="2478" userDrawn="1">
          <p15:clr>
            <a:srgbClr val="A4A3A4"/>
          </p15:clr>
        </p15:guide>
        <p15:guide id="5" orient="horz" pos="210" userDrawn="1">
          <p15:clr>
            <a:srgbClr val="A4A3A4"/>
          </p15:clr>
        </p15:guide>
        <p15:guide id="6" pos="311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9FF"/>
    <a:srgbClr val="83F165"/>
    <a:srgbClr val="5AFC8C"/>
    <a:srgbClr val="32FC8C"/>
    <a:srgbClr val="1EFC8C"/>
    <a:srgbClr val="00BE96"/>
    <a:srgbClr val="00BE50"/>
    <a:srgbClr val="00BE6E"/>
    <a:srgbClr val="B4D050"/>
    <a:srgbClr val="00FC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28" autoAdjust="0"/>
    <p:restoredTop sz="71414" autoAdjust="0"/>
  </p:normalViewPr>
  <p:slideViewPr>
    <p:cSldViewPr snapToObjects="1">
      <p:cViewPr varScale="1">
        <p:scale>
          <a:sx n="91" d="100"/>
          <a:sy n="91" d="100"/>
        </p:scale>
        <p:origin x="786" y="66"/>
      </p:cViewPr>
      <p:guideLst>
        <p:guide orient="horz" pos="2160"/>
        <p:guide pos="3840"/>
        <p:guide orient="horz" pos="3475"/>
        <p:guide orient="horz" pos="2478"/>
        <p:guide orient="horz" pos="210"/>
        <p:guide pos="3115"/>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2997"/>
    </p:cViewPr>
  </p:sorterViewPr>
  <p:notesViewPr>
    <p:cSldViewPr snapToObjects="1">
      <p:cViewPr>
        <p:scale>
          <a:sx n="75" d="100"/>
          <a:sy n="75" d="100"/>
        </p:scale>
        <p:origin x="4092" y="46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16" Type="http://schemas.openxmlformats.org/officeDocument/2006/relationships/slide" Target="slides/slide1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theme" Target="theme/theme1.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handoutMaster" Target="handoutMasters/handoutMaster1.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6211CC1-2AC0-45FE-BCB7-D616B3201EB5}" type="datetimeFigureOut">
              <a:rPr lang="en-US" smtClean="0"/>
              <a:t>7/8/2019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8154963-2FCD-4733-8657-98D6246A5628}" type="slidenum">
              <a:rPr lang="en-US" smtClean="0"/>
              <a:t>‹#›</a:t>
            </a:fld>
            <a:endParaRPr lang="en-US"/>
          </a:p>
        </p:txBody>
      </p:sp>
    </p:spTree>
    <p:extLst>
      <p:ext uri="{BB962C8B-B14F-4D97-AF65-F5344CB8AC3E}">
        <p14:creationId xmlns:p14="http://schemas.microsoft.com/office/powerpoint/2010/main" val="23876288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348641-7D10-4A4D-A2D9-028F233AE576}" type="datetimeFigureOut">
              <a:rPr lang="de-DE" smtClean="0"/>
              <a:t>08.07.2019</a:t>
            </a:fld>
            <a:endParaRPr lang="de-DE"/>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C5B0F0C-65A7-4CA1-99FD-5DA51561A4DE}" type="slidenum">
              <a:rPr lang="de-DE" smtClean="0"/>
              <a:t>‹#›</a:t>
            </a:fld>
            <a:endParaRPr lang="de-DE"/>
          </a:p>
        </p:txBody>
      </p:sp>
    </p:spTree>
    <p:extLst>
      <p:ext uri="{BB962C8B-B14F-4D97-AF65-F5344CB8AC3E}">
        <p14:creationId xmlns:p14="http://schemas.microsoft.com/office/powerpoint/2010/main" val="174427799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keywordbasket.com/Z29sZiBiYWxscyBkaWZmZXJlbnQgY29sb3Jz/"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vista-dental.com/fluorescent-vista-spring-toothbrushes/"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amazon.de/Strandspielzeug-Strand-Werkzeug-Set-Kindergeburtstag-Kinderspielzeug-Wasserspielzeug/dp/B07DX2FH9P"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caprielectronic.com/products/21pcs-beach-sand-play-toys-set-bucket-rake-sand-wheel-watering-can-mold.html"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retailmenot.com/blog/neon-running-shoes.html"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aofmoka.com/products/ts7_Cats_Cats_Cats"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www.aofmoka.com/products/handmade-art-floral-parrot-leopard-african-elephant-woman-balloons-blacklight-uv-neon-fluorescent-print-t-shirt-men" TargetMode="External"/><Relationship Id="rId4" Type="http://schemas.openxmlformats.org/officeDocument/2006/relationships/hyperlink" Target="http://www.aofmoka.com/products/all-over-3d-tropical-lion-butterfly-bird-animal-floral-blacklight-uv-neon-glow-fluorescent-t-shirt-men"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media.karousell.com/media/photos/products/2019/03/20/nalgene_bottle_1553087161_dd55f945.jp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These are the</a:t>
            </a:r>
            <a:r>
              <a:rPr lang="de-DE" baseline="0" smtClean="0"/>
              <a:t> slides I used for the talk at EGSR 2019. In the notes I tried to recreate what I said during the talk, so if the slides are unclear hopefully the notes will help. The slides contain animations and gifs, so if possible you might want to watch them in presentation mode. Plus, after the „Thank you“ slide there are some slides I didn‘t show in the talk, but which might be interesting nonetheless. Have fun!</a:t>
            </a:r>
          </a:p>
          <a:p>
            <a:endParaRPr lang="de-DE" baseline="0" smtClean="0"/>
          </a:p>
          <a:p>
            <a:r>
              <a:rPr lang="de-DE" baseline="0" smtClean="0"/>
              <a:t>========</a:t>
            </a:r>
            <a:endParaRPr lang="de-DE" smtClean="0"/>
          </a:p>
          <a:p>
            <a:endParaRPr lang="de-DE" smtClean="0"/>
          </a:p>
          <a:p>
            <a:r>
              <a:rPr lang="de-DE" smtClean="0"/>
              <a:t>The motivation behind this</a:t>
            </a:r>
            <a:r>
              <a:rPr lang="de-DE" baseline="0" smtClean="0"/>
              <a:t> project was to do photorealistic rendering with as bright and as saturated colors as possible.</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1</a:t>
            </a:fld>
            <a:endParaRPr lang="de-DE"/>
          </a:p>
        </p:txBody>
      </p:sp>
    </p:spTree>
    <p:extLst>
      <p:ext uri="{BB962C8B-B14F-4D97-AF65-F5344CB8AC3E}">
        <p14:creationId xmlns:p14="http://schemas.microsoft.com/office/powerpoint/2010/main" val="41045626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Source: </a:t>
            </a:r>
            <a:r>
              <a:rPr lang="de-DE" smtClean="0">
                <a:hlinkClick r:id="rId3"/>
              </a:rPr>
              <a:t>http://www.keywordbasket.com/Z29sZiBiYWxscyBkaWZmZXJlbnQgY29sb3Jz/</a:t>
            </a:r>
            <a:endParaRPr lang="de-DE"/>
          </a:p>
        </p:txBody>
      </p:sp>
      <p:sp>
        <p:nvSpPr>
          <p:cNvPr id="4" name="Slide Number Placeholder 3"/>
          <p:cNvSpPr>
            <a:spLocks noGrp="1"/>
          </p:cNvSpPr>
          <p:nvPr>
            <p:ph type="sldNum" sz="quarter" idx="10"/>
          </p:nvPr>
        </p:nvSpPr>
        <p:spPr/>
        <p:txBody>
          <a:bodyPr/>
          <a:lstStyle/>
          <a:p>
            <a:fld id="{2C5B0F0C-65A7-4CA1-99FD-5DA51561A4DE}" type="slidenum">
              <a:rPr lang="de-DE" smtClean="0"/>
              <a:t>10</a:t>
            </a:fld>
            <a:endParaRPr lang="de-DE"/>
          </a:p>
        </p:txBody>
      </p:sp>
    </p:spTree>
    <p:extLst>
      <p:ext uri="{BB962C8B-B14F-4D97-AF65-F5344CB8AC3E}">
        <p14:creationId xmlns:p14="http://schemas.microsoft.com/office/powerpoint/2010/main" val="35580633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Source:</a:t>
            </a:r>
            <a:r>
              <a:rPr lang="de-DE" baseline="0" smtClean="0"/>
              <a:t> </a:t>
            </a:r>
            <a:r>
              <a:rPr lang="de-DE" smtClean="0">
                <a:hlinkClick r:id="rId3"/>
              </a:rPr>
              <a:t>https://vista-dental.com/fluorescent-vista-spring-toothbrushes/</a:t>
            </a:r>
            <a:endParaRPr lang="de-DE"/>
          </a:p>
        </p:txBody>
      </p:sp>
      <p:sp>
        <p:nvSpPr>
          <p:cNvPr id="4" name="Slide Number Placeholder 3"/>
          <p:cNvSpPr>
            <a:spLocks noGrp="1"/>
          </p:cNvSpPr>
          <p:nvPr>
            <p:ph type="sldNum" sz="quarter" idx="10"/>
          </p:nvPr>
        </p:nvSpPr>
        <p:spPr/>
        <p:txBody>
          <a:bodyPr/>
          <a:lstStyle/>
          <a:p>
            <a:fld id="{2C5B0F0C-65A7-4CA1-99FD-5DA51561A4DE}" type="slidenum">
              <a:rPr lang="de-DE" smtClean="0"/>
              <a:t>11</a:t>
            </a:fld>
            <a:endParaRPr lang="de-DE"/>
          </a:p>
        </p:txBody>
      </p:sp>
    </p:spTree>
    <p:extLst>
      <p:ext uri="{BB962C8B-B14F-4D97-AF65-F5344CB8AC3E}">
        <p14:creationId xmlns:p14="http://schemas.microsoft.com/office/powerpoint/2010/main" val="31452141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Source:</a:t>
            </a:r>
            <a:r>
              <a:rPr lang="de-DE" baseline="0" smtClean="0"/>
              <a:t/>
            </a:r>
            <a:br>
              <a:rPr lang="de-DE" baseline="0" smtClean="0"/>
            </a:br>
            <a:r>
              <a:rPr lang="de-DE" baseline="0" smtClean="0"/>
              <a:t>Left: </a:t>
            </a:r>
            <a:r>
              <a:rPr lang="de-DE" smtClean="0">
                <a:hlinkClick r:id="rId3"/>
              </a:rPr>
              <a:t>https://www.amazon.de/Strandspielzeug-Strand-Werkzeug-Set-Kindergeburtstag-Kinderspielzeug-Wasserspielzeug/dp/B07DX2FH9P</a:t>
            </a:r>
            <a:endParaRPr lang="de-DE" smtClean="0"/>
          </a:p>
          <a:p>
            <a:r>
              <a:rPr lang="de-DE" smtClean="0"/>
              <a:t>Right:</a:t>
            </a:r>
            <a:r>
              <a:rPr lang="de-DE" baseline="0" smtClean="0"/>
              <a:t> </a:t>
            </a:r>
            <a:r>
              <a:rPr lang="de-DE" smtClean="0">
                <a:hlinkClick r:id="rId4"/>
              </a:rPr>
              <a:t>https://www.caprielectronic.com/products/21pcs-beach-sand-play-toys-set-bucket-rake-sand-wheel-watering-can-mold.html</a:t>
            </a:r>
            <a:endParaRPr lang="de-DE"/>
          </a:p>
        </p:txBody>
      </p:sp>
      <p:sp>
        <p:nvSpPr>
          <p:cNvPr id="4" name="Slide Number Placeholder 3"/>
          <p:cNvSpPr>
            <a:spLocks noGrp="1"/>
          </p:cNvSpPr>
          <p:nvPr>
            <p:ph type="sldNum" sz="quarter" idx="10"/>
          </p:nvPr>
        </p:nvSpPr>
        <p:spPr/>
        <p:txBody>
          <a:bodyPr/>
          <a:lstStyle/>
          <a:p>
            <a:fld id="{2C5B0F0C-65A7-4CA1-99FD-5DA51561A4DE}" type="slidenum">
              <a:rPr lang="de-DE" smtClean="0"/>
              <a:t>12</a:t>
            </a:fld>
            <a:endParaRPr lang="de-DE"/>
          </a:p>
        </p:txBody>
      </p:sp>
    </p:spTree>
    <p:extLst>
      <p:ext uri="{BB962C8B-B14F-4D97-AF65-F5344CB8AC3E}">
        <p14:creationId xmlns:p14="http://schemas.microsoft.com/office/powerpoint/2010/main" val="31166544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baseline="0" smtClean="0"/>
              <a:t>Product designers reach those colors by using fluorescent dyes. These are pigments that absorb light at one wavelength and re-emit it at another, longer wavelength.</a:t>
            </a:r>
            <a:endParaRPr lang="de-DE" baseline="0" dirty="0" smtClean="0"/>
          </a:p>
        </p:txBody>
      </p:sp>
      <p:sp>
        <p:nvSpPr>
          <p:cNvPr id="4" name="Foliennummernplatzhalter 3"/>
          <p:cNvSpPr>
            <a:spLocks noGrp="1"/>
          </p:cNvSpPr>
          <p:nvPr>
            <p:ph type="sldNum" sz="quarter" idx="10"/>
          </p:nvPr>
        </p:nvSpPr>
        <p:spPr/>
        <p:txBody>
          <a:bodyPr/>
          <a:lstStyle/>
          <a:p>
            <a:fld id="{BBEDF52B-14D6-479D-B550-46B7D2C47820}" type="slidenum">
              <a:rPr lang="de-DE" smtClean="0"/>
              <a:pPr/>
              <a:t>13</a:t>
            </a:fld>
            <a:endParaRPr lang="de-DE"/>
          </a:p>
        </p:txBody>
      </p:sp>
    </p:spTree>
    <p:extLst>
      <p:ext uri="{BB962C8B-B14F-4D97-AF65-F5344CB8AC3E}">
        <p14:creationId xmlns:p14="http://schemas.microsoft.com/office/powerpoint/2010/main" val="1231742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smtClean="0"/>
              <a:t>In </a:t>
            </a:r>
            <a:r>
              <a:rPr lang="de-DE" dirty="0" err="1" smtClean="0"/>
              <a:t>fact</a:t>
            </a:r>
            <a:r>
              <a:rPr lang="de-DE" dirty="0" smtClean="0"/>
              <a:t>, </a:t>
            </a:r>
            <a:r>
              <a:rPr lang="de-DE" dirty="0" err="1" smtClean="0"/>
              <a:t>if</a:t>
            </a:r>
            <a:r>
              <a:rPr lang="de-DE" dirty="0" smtClean="0"/>
              <a:t> </a:t>
            </a:r>
            <a:r>
              <a:rPr lang="de-DE" dirty="0" err="1" smtClean="0"/>
              <a:t>we</a:t>
            </a:r>
            <a:r>
              <a:rPr lang="de-DE" dirty="0" smtClean="0"/>
              <a:t> </a:t>
            </a:r>
            <a:r>
              <a:rPr lang="de-DE" dirty="0" err="1" smtClean="0"/>
              <a:t>look</a:t>
            </a:r>
            <a:r>
              <a:rPr lang="de-DE" dirty="0" smtClean="0"/>
              <a:t> at </a:t>
            </a:r>
            <a:r>
              <a:rPr lang="de-DE" dirty="0" err="1" smtClean="0"/>
              <a:t>the</a:t>
            </a:r>
            <a:r>
              <a:rPr lang="de-DE" dirty="0" smtClean="0"/>
              <a:t> </a:t>
            </a:r>
            <a:r>
              <a:rPr lang="de-DE" dirty="0" err="1" smtClean="0"/>
              <a:t>reflectivity</a:t>
            </a:r>
            <a:r>
              <a:rPr lang="de-DE" dirty="0" smtClean="0"/>
              <a:t> </a:t>
            </a:r>
            <a:r>
              <a:rPr lang="de-DE" dirty="0" err="1" smtClean="0"/>
              <a:t>of</a:t>
            </a:r>
            <a:r>
              <a:rPr lang="de-DE" dirty="0" smtClean="0"/>
              <a:t> such </a:t>
            </a:r>
            <a:r>
              <a:rPr lang="de-DE" dirty="0" err="1" smtClean="0"/>
              <a:t>materials</a:t>
            </a:r>
            <a:r>
              <a:rPr lang="de-DE" dirty="0" smtClean="0"/>
              <a:t>, in </a:t>
            </a:r>
            <a:r>
              <a:rPr lang="de-DE" dirty="0" err="1" smtClean="0"/>
              <a:t>this</a:t>
            </a:r>
            <a:r>
              <a:rPr lang="de-DE" dirty="0" smtClean="0"/>
              <a:t> </a:t>
            </a:r>
            <a:r>
              <a:rPr lang="de-DE" dirty="0" err="1" smtClean="0"/>
              <a:t>case</a:t>
            </a:r>
            <a:r>
              <a:rPr lang="de-DE" dirty="0" smtClean="0"/>
              <a:t> </a:t>
            </a:r>
            <a:r>
              <a:rPr lang="de-DE" err="1" smtClean="0"/>
              <a:t>fluorescent</a:t>
            </a:r>
            <a:r>
              <a:rPr lang="de-DE" smtClean="0"/>
              <a:t> </a:t>
            </a:r>
            <a:r>
              <a:rPr lang="de-DE" smtClean="0"/>
              <a:t>ink,</a:t>
            </a:r>
            <a:r>
              <a:rPr lang="de-DE" baseline="0" smtClean="0"/>
              <a:t> such </a:t>
            </a:r>
            <a:r>
              <a:rPr lang="de-DE" baseline="0" err="1" smtClean="0"/>
              <a:t>materials</a:t>
            </a:r>
            <a:r>
              <a:rPr lang="de-DE" baseline="0" smtClean="0"/>
              <a:t> </a:t>
            </a:r>
            <a:r>
              <a:rPr lang="de-DE" baseline="0" smtClean="0"/>
              <a:t>do indeed </a:t>
            </a:r>
            <a:r>
              <a:rPr lang="de-DE" b="1" baseline="0" smtClean="0"/>
              <a:t>seem</a:t>
            </a:r>
            <a:r>
              <a:rPr lang="de-DE" baseline="0" smtClean="0"/>
              <a:t> to </a:t>
            </a:r>
            <a:r>
              <a:rPr lang="de-DE" baseline="0" dirty="0" err="1" smtClean="0"/>
              <a:t>reflect</a:t>
            </a:r>
            <a:r>
              <a:rPr lang="de-DE" baseline="0" dirty="0" smtClean="0"/>
              <a:t> </a:t>
            </a:r>
            <a:r>
              <a:rPr lang="de-DE" baseline="0" dirty="0" err="1" smtClean="0"/>
              <a:t>more</a:t>
            </a:r>
            <a:r>
              <a:rPr lang="de-DE" baseline="0" dirty="0" smtClean="0"/>
              <a:t> </a:t>
            </a:r>
            <a:r>
              <a:rPr lang="de-DE" baseline="0" dirty="0" err="1" smtClean="0"/>
              <a:t>than</a:t>
            </a:r>
            <a:r>
              <a:rPr lang="de-DE" baseline="0" dirty="0" smtClean="0"/>
              <a:t> 100% </a:t>
            </a:r>
            <a:r>
              <a:rPr lang="de-DE" baseline="0" dirty="0" err="1" smtClean="0"/>
              <a:t>of</a:t>
            </a:r>
            <a:r>
              <a:rPr lang="de-DE" baseline="0" dirty="0" smtClean="0"/>
              <a:t> </a:t>
            </a:r>
            <a:r>
              <a:rPr lang="de-DE" baseline="0" dirty="0" err="1" smtClean="0"/>
              <a:t>the</a:t>
            </a:r>
            <a:r>
              <a:rPr lang="de-DE" baseline="0" dirty="0" smtClean="0"/>
              <a:t> </a:t>
            </a:r>
            <a:r>
              <a:rPr lang="de-DE" baseline="0" dirty="0" err="1" smtClean="0"/>
              <a:t>incident</a:t>
            </a:r>
            <a:r>
              <a:rPr lang="de-DE" baseline="0" dirty="0" smtClean="0"/>
              <a:t> </a:t>
            </a:r>
            <a:r>
              <a:rPr lang="de-DE" baseline="0" smtClean="0"/>
              <a:t>light</a:t>
            </a:r>
            <a:r>
              <a:rPr lang="de-DE" baseline="0" smtClean="0"/>
              <a:t>. However this is not what actually happens. Instead, they absorb light at shorter wavelengths, and re-emit it on top of light that is already being reflected at longer wavelengths.</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14</a:t>
            </a:fld>
            <a:endParaRPr lang="de-DE"/>
          </a:p>
        </p:txBody>
      </p:sp>
    </p:spTree>
    <p:extLst>
      <p:ext uri="{BB962C8B-B14F-4D97-AF65-F5344CB8AC3E}">
        <p14:creationId xmlns:p14="http://schemas.microsoft.com/office/powerpoint/2010/main" val="42842510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So</a:t>
            </a:r>
            <a:r>
              <a:rPr lang="de-DE" baseline="0" smtClean="0"/>
              <a:t> we thought we would try and go beyond MacAdam‘s limit by performing Spectral Upsampling for some large gamut color space, and wherever the resulting reflectance spectra are not fully able to recreate the color, we would add fluorescence.</a:t>
            </a:r>
          </a:p>
          <a:p>
            <a:r>
              <a:rPr lang="de-DE" baseline="0" smtClean="0"/>
              <a:t>The diagram on the right shows that we were able to do that for the ACEScg color space, where (in this case for Luminance 0.5) we were able to go beyond MacAdam‘s limit and recreate most colors in ACEScg except for some extreme cases.</a:t>
            </a:r>
          </a:p>
          <a:p>
            <a:r>
              <a:rPr lang="de-DE" baseline="0" smtClean="0"/>
              <a:t>To do that we need two things: Decide on a spectral upsampling method for going from RGB to reflectance spectra, and design a way to add fluorescence if required.</a:t>
            </a:r>
          </a:p>
          <a:p>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15</a:t>
            </a:fld>
            <a:endParaRPr lang="de-DE"/>
          </a:p>
        </p:txBody>
      </p:sp>
    </p:spTree>
    <p:extLst>
      <p:ext uri="{BB962C8B-B14F-4D97-AF65-F5344CB8AC3E}">
        <p14:creationId xmlns:p14="http://schemas.microsoft.com/office/powerpoint/2010/main" val="21978545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aseline="0" smtClean="0"/>
              <a:t>Spectral upsampling was actually done before, so we use a previous method. The issue here is that for some RGB value there are in fact infinitely many spectra representing that color, so we need to decide on a model for reflectance spectra.</a:t>
            </a:r>
          </a:p>
          <a:p>
            <a:r>
              <a:rPr lang="de-DE" baseline="0" smtClean="0"/>
              <a:t>The simplest way to do that is to use box spectra, which MacAdam did 1935. However real spectra don‘t look like this, so there was some follow up work</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16</a:t>
            </a:fld>
            <a:endParaRPr lang="de-DE"/>
          </a:p>
        </p:txBody>
      </p:sp>
    </p:spTree>
    <p:extLst>
      <p:ext uri="{BB962C8B-B14F-4D97-AF65-F5344CB8AC3E}">
        <p14:creationId xmlns:p14="http://schemas.microsoft.com/office/powerpoint/2010/main" val="26660052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(follow up work with (more or less) smoother spectra)</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17</a:t>
            </a:fld>
            <a:endParaRPr lang="de-DE"/>
          </a:p>
        </p:txBody>
      </p:sp>
    </p:spTree>
    <p:extLst>
      <p:ext uri="{BB962C8B-B14F-4D97-AF65-F5344CB8AC3E}">
        <p14:creationId xmlns:p14="http://schemas.microsoft.com/office/powerpoint/2010/main" val="29256364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The method we use is the one by Jakob and Hanika</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18</a:t>
            </a:fld>
            <a:endParaRPr lang="de-DE"/>
          </a:p>
        </p:txBody>
      </p:sp>
    </p:spTree>
    <p:extLst>
      <p:ext uri="{BB962C8B-B14F-4D97-AF65-F5344CB8AC3E}">
        <p14:creationId xmlns:p14="http://schemas.microsoft.com/office/powerpoint/2010/main" val="36431932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mtClean="0"/>
              <a:t>The method we use is the one by Jakob and Hanika</a:t>
            </a:r>
            <a:r>
              <a:rPr lang="de-DE" baseline="0"/>
              <a:t> </a:t>
            </a:r>
            <a:r>
              <a:rPr lang="de-DE" baseline="0" smtClean="0"/>
              <a:t>who model their reflectance spectra as a polynomial which is then mapped through a sigmoid squashing function. This function makes sure that the resulting spectra are always between 0 and 1, which we need for physically valid spectra.</a:t>
            </a:r>
            <a:br>
              <a:rPr lang="de-DE" baseline="0" smtClean="0"/>
            </a:br>
            <a:r>
              <a:rPr lang="de-DE" baseline="0" smtClean="0"/>
              <a:t>What‘s nice about their model is that each spectrum is parameterized by 3 coefficients, which means that we can convert any rgb asset do a coefficient asset without actually having to store any more data, and can then use the coefficient asset during rendering.</a:t>
            </a:r>
            <a:endParaRPr lang="de-DE" smtClean="0"/>
          </a:p>
        </p:txBody>
      </p:sp>
      <p:sp>
        <p:nvSpPr>
          <p:cNvPr id="4" name="Slide Number Placeholder 3"/>
          <p:cNvSpPr>
            <a:spLocks noGrp="1"/>
          </p:cNvSpPr>
          <p:nvPr>
            <p:ph type="sldNum" sz="quarter" idx="10"/>
          </p:nvPr>
        </p:nvSpPr>
        <p:spPr/>
        <p:txBody>
          <a:bodyPr/>
          <a:lstStyle/>
          <a:p>
            <a:fld id="{2C5B0F0C-65A7-4CA1-99FD-5DA51561A4DE}" type="slidenum">
              <a:rPr lang="de-DE" smtClean="0"/>
              <a:t>19</a:t>
            </a:fld>
            <a:endParaRPr lang="de-DE"/>
          </a:p>
        </p:txBody>
      </p:sp>
    </p:spTree>
    <p:extLst>
      <p:ext uri="{BB962C8B-B14F-4D97-AF65-F5344CB8AC3E}">
        <p14:creationId xmlns:p14="http://schemas.microsoft.com/office/powerpoint/2010/main" val="195267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To do colors</a:t>
            </a:r>
            <a:r>
              <a:rPr lang="de-DE" baseline="0" smtClean="0"/>
              <a:t> and their interactions properly, we need to do spectral rendering. This means that we consider how light interacts with matter depending on its wavelength using reflectance spectra, because that is what we also have in the real world.</a:t>
            </a:r>
          </a:p>
          <a:p>
            <a:r>
              <a:rPr lang="de-DE" baseline="0" smtClean="0"/>
              <a:t>However, most assets we have today are given in RGB, which means that each color is represented by three discrete values instead of a continuous spectrum.</a:t>
            </a:r>
          </a:p>
          <a:p>
            <a:r>
              <a:rPr lang="de-DE" baseline="0" smtClean="0"/>
              <a:t>So in order to do spectral rendering, we have to go from RGB to reflectance Spectra, which we do with Spectral Upsampling.</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2</a:t>
            </a:fld>
            <a:endParaRPr lang="de-DE"/>
          </a:p>
        </p:txBody>
      </p:sp>
    </p:spTree>
    <p:extLst>
      <p:ext uri="{BB962C8B-B14F-4D97-AF65-F5344CB8AC3E}">
        <p14:creationId xmlns:p14="http://schemas.microsoft.com/office/powerpoint/2010/main" val="9463398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This allows for</a:t>
            </a:r>
            <a:r>
              <a:rPr lang="de-DE" baseline="0" smtClean="0"/>
              <a:t> different spectra, such as a flipped one, more box-like ones or even constant spectra.</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20</a:t>
            </a:fld>
            <a:endParaRPr lang="de-DE"/>
          </a:p>
        </p:txBody>
      </p:sp>
    </p:spTree>
    <p:extLst>
      <p:ext uri="{BB962C8B-B14F-4D97-AF65-F5344CB8AC3E}">
        <p14:creationId xmlns:p14="http://schemas.microsoft.com/office/powerpoint/2010/main" val="1791977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Next we need to decide</a:t>
            </a:r>
            <a:r>
              <a:rPr lang="de-DE" baseline="0" smtClean="0"/>
              <a:t> how to add fluorescence to the reflectance spectra.</a:t>
            </a:r>
            <a:endParaRPr lang="de-DE"/>
          </a:p>
        </p:txBody>
      </p:sp>
      <p:sp>
        <p:nvSpPr>
          <p:cNvPr id="4" name="Slide Number Placeholder 3"/>
          <p:cNvSpPr>
            <a:spLocks noGrp="1"/>
          </p:cNvSpPr>
          <p:nvPr>
            <p:ph type="sldNum" sz="quarter" idx="10"/>
          </p:nvPr>
        </p:nvSpPr>
        <p:spPr/>
        <p:txBody>
          <a:bodyPr/>
          <a:lstStyle/>
          <a:p>
            <a:fld id="{2C5B0F0C-65A7-4CA1-99FD-5DA51561A4DE}" type="slidenum">
              <a:rPr lang="de-DE" smtClean="0"/>
              <a:t>21</a:t>
            </a:fld>
            <a:endParaRPr lang="de-DE"/>
          </a:p>
        </p:txBody>
      </p:sp>
    </p:spTree>
    <p:extLst>
      <p:ext uri="{BB962C8B-B14F-4D97-AF65-F5344CB8AC3E}">
        <p14:creationId xmlns:p14="http://schemas.microsoft.com/office/powerpoint/2010/main" val="41513055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Usually when rendering fluorescence one stores a full</a:t>
            </a:r>
            <a:r>
              <a:rPr lang="de-DE" baseline="0" smtClean="0"/>
              <a:t> reradiation matrix per color. This is a 2D matrix which describes how light at some incident wavelength is both reflected and absorbed and then reradiated at exiting wavelengths. However this is a lot of data to store compared to 3 values as in an RGB triple, especially if we have to do that per color.</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22</a:t>
            </a:fld>
            <a:endParaRPr lang="de-DE"/>
          </a:p>
        </p:txBody>
      </p:sp>
    </p:spTree>
    <p:extLst>
      <p:ext uri="{BB962C8B-B14F-4D97-AF65-F5344CB8AC3E}">
        <p14:creationId xmlns:p14="http://schemas.microsoft.com/office/powerpoint/2010/main" val="26114205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So instead we use the BRDF model I presented</a:t>
            </a:r>
            <a:r>
              <a:rPr lang="de-DE" baseline="0" smtClean="0"/>
              <a:t> at MAM last year. Instead of storing a full reradiation matrix, this model only requires storing 3 spectra: A non-fluorescent reflectance spectrum, and the fluorescent absorption and emission spectrum. If required, we can reconstruct a reradiation matrix from those.</a:t>
            </a:r>
          </a:p>
          <a:p>
            <a:r>
              <a:rPr lang="de-DE" baseline="0" smtClean="0"/>
              <a:t>To model the reflectance spectrum, we use the model by Jakob and Hanika from before. For the absorption and emission spectrum we developed a new analytical model.</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23</a:t>
            </a:fld>
            <a:endParaRPr lang="de-DE"/>
          </a:p>
        </p:txBody>
      </p:sp>
    </p:spTree>
    <p:extLst>
      <p:ext uri="{BB962C8B-B14F-4D97-AF65-F5344CB8AC3E}">
        <p14:creationId xmlns:p14="http://schemas.microsoft.com/office/powerpoint/2010/main" val="27801445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In order to do that we looked at</a:t>
            </a:r>
            <a:r>
              <a:rPr lang="de-DE" baseline="0" smtClean="0"/>
              <a:t> real-world measurements of fluorescent substances, some of which you can see here. The blue line is the absorption spectrum, the red line is the emission spectrum, both are scaled up to 1 for better visibility and plotted over wavelength.</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24</a:t>
            </a:fld>
            <a:endParaRPr lang="de-DE"/>
          </a:p>
        </p:txBody>
      </p:sp>
    </p:spTree>
    <p:extLst>
      <p:ext uri="{BB962C8B-B14F-4D97-AF65-F5344CB8AC3E}">
        <p14:creationId xmlns:p14="http://schemas.microsoft.com/office/powerpoint/2010/main" val="1127318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First we look at the stokes shift, which is the distance between the absorption and emission spectrum‘s peak wavelength. It can be quite small,</a:t>
            </a:r>
            <a:r>
              <a:rPr lang="de-DE" baseline="0" smtClean="0"/>
              <a:t> only a few nm</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25</a:t>
            </a:fld>
            <a:endParaRPr lang="de-DE"/>
          </a:p>
        </p:txBody>
      </p:sp>
    </p:spTree>
    <p:extLst>
      <p:ext uri="{BB962C8B-B14F-4D97-AF65-F5344CB8AC3E}">
        <p14:creationId xmlns:p14="http://schemas.microsoft.com/office/powerpoint/2010/main" val="21416596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But also quite</a:t>
            </a:r>
            <a:r>
              <a:rPr lang="de-DE" baseline="0" smtClean="0"/>
              <a:t> large, even over 100nm</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26</a:t>
            </a:fld>
            <a:endParaRPr lang="de-DE"/>
          </a:p>
        </p:txBody>
      </p:sp>
    </p:spTree>
    <p:extLst>
      <p:ext uri="{BB962C8B-B14F-4D97-AF65-F5344CB8AC3E}">
        <p14:creationId xmlns:p14="http://schemas.microsoft.com/office/powerpoint/2010/main" val="28482635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Next</a:t>
            </a:r>
            <a:r>
              <a:rPr lang="de-DE" baseline="0" smtClean="0"/>
              <a:t>, there is this thing called the „Mirror Image Rule“. It says that the absorption spectrum‘s last peak is a mirror of the emission spectrum</a:t>
            </a:r>
          </a:p>
          <a:p>
            <a:r>
              <a:rPr lang="de-DE" baseline="0" smtClean="0"/>
              <a:t>- When plotted over wavenumber. Now, these plots are over wavelength, which is 1/wavenumber, which means that the mirroring effect is a bit distorted.</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27</a:t>
            </a:fld>
            <a:endParaRPr lang="de-DE"/>
          </a:p>
        </p:txBody>
      </p:sp>
    </p:spTree>
    <p:extLst>
      <p:ext uri="{BB962C8B-B14F-4D97-AF65-F5344CB8AC3E}">
        <p14:creationId xmlns:p14="http://schemas.microsoft.com/office/powerpoint/2010/main" val="27556843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Next</a:t>
            </a:r>
            <a:r>
              <a:rPr lang="de-DE" baseline="0" smtClean="0"/>
              <a:t>, there is this thing called the „Mirror Image Rule“. It says that the absorption spectrum‘s last peak is a mirror of the emission spectrum</a:t>
            </a:r>
          </a:p>
          <a:p>
            <a:r>
              <a:rPr lang="de-DE" baseline="0" smtClean="0"/>
              <a:t>- When plotted over wavenumber. Now, these plots are over wavelength, which is 1/wavenumber, which means that the mirroring effect is a bit distorted.</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28</a:t>
            </a:fld>
            <a:endParaRPr lang="de-DE"/>
          </a:p>
        </p:txBody>
      </p:sp>
    </p:spTree>
    <p:extLst>
      <p:ext uri="{BB962C8B-B14F-4D97-AF65-F5344CB8AC3E}">
        <p14:creationId xmlns:p14="http://schemas.microsoft.com/office/powerpoint/2010/main" val="2282077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Finally</a:t>
            </a:r>
            <a:r>
              <a:rPr lang="de-DE" baseline="0" smtClean="0"/>
              <a:t> we looked at the shape of the spectra, and while they can vary quite a bit, in general they go up and then down again.</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29</a:t>
            </a:fld>
            <a:endParaRPr lang="de-DE"/>
          </a:p>
        </p:txBody>
      </p:sp>
    </p:spTree>
    <p:extLst>
      <p:ext uri="{BB962C8B-B14F-4D97-AF65-F5344CB8AC3E}">
        <p14:creationId xmlns:p14="http://schemas.microsoft.com/office/powerpoint/2010/main" val="766245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de-DE" smtClean="0"/>
              <a:t>However if we want to use reflectance</a:t>
            </a:r>
            <a:r>
              <a:rPr lang="de-DE" baseline="0" smtClean="0"/>
              <a:t> spectra for rendering super bright and saturated colors, we have a problem: It turns out that you cannot actually represent any visible color with a physically valid reflectance spectrum. This was discovered by MacAdam in 1935, which is why we call this MacAdam‘s limit, which is shown here in black for luminance 0.5.</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3</a:t>
            </a:fld>
            <a:endParaRPr lang="de-DE"/>
          </a:p>
        </p:txBody>
      </p:sp>
    </p:spTree>
    <p:extLst>
      <p:ext uri="{BB962C8B-B14F-4D97-AF65-F5344CB8AC3E}">
        <p14:creationId xmlns:p14="http://schemas.microsoft.com/office/powerpoint/2010/main" val="1485720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So we decided to use a b-Spline as the base shape for the Emission</a:t>
            </a:r>
            <a:r>
              <a:rPr lang="de-DE" baseline="0" smtClean="0"/>
              <a:t> spectrum, and use one parameter to model the emission spectrum‘s peak wavelength. The peak wavelength is responsible for the color of the fluorescent component.</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30</a:t>
            </a:fld>
            <a:endParaRPr lang="de-DE"/>
          </a:p>
        </p:txBody>
      </p:sp>
    </p:spTree>
    <p:extLst>
      <p:ext uri="{BB962C8B-B14F-4D97-AF65-F5344CB8AC3E}">
        <p14:creationId xmlns:p14="http://schemas.microsoft.com/office/powerpoint/2010/main" val="24672305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So we decided to use a b-Spline as the base shape for the Emission</a:t>
            </a:r>
            <a:r>
              <a:rPr lang="de-DE" baseline="0" smtClean="0"/>
              <a:t> spectrum, and use one parameter to model the emission spectrum‘s peak wavelength. The peak wavelength is responsible for the color of the fluorescent component.</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31</a:t>
            </a:fld>
            <a:endParaRPr lang="de-DE"/>
          </a:p>
        </p:txBody>
      </p:sp>
    </p:spTree>
    <p:extLst>
      <p:ext uri="{BB962C8B-B14F-4D97-AF65-F5344CB8AC3E}">
        <p14:creationId xmlns:p14="http://schemas.microsoft.com/office/powerpoint/2010/main" val="3777703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Next we</a:t>
            </a:r>
            <a:r>
              <a:rPr lang="de-DE" baseline="0" smtClean="0"/>
              <a:t> define the Absorption spectrum to be a mirror of the emission spectrum</a:t>
            </a:r>
          </a:p>
          <a:p>
            <a:r>
              <a:rPr lang="de-DE" baseline="0" smtClean="0"/>
              <a:t>Over wavenumber</a:t>
            </a:r>
          </a:p>
          <a:p>
            <a:r>
              <a:rPr lang="de-DE" baseline="0" smtClean="0"/>
              <a:t>And we introduce a second parameter for the stokes shift (distance between peak wavelengths).</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32</a:t>
            </a:fld>
            <a:endParaRPr lang="de-DE"/>
          </a:p>
        </p:txBody>
      </p:sp>
    </p:spTree>
    <p:extLst>
      <p:ext uri="{BB962C8B-B14F-4D97-AF65-F5344CB8AC3E}">
        <p14:creationId xmlns:p14="http://schemas.microsoft.com/office/powerpoint/2010/main" val="9841950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In order to keep</a:t>
            </a:r>
            <a:r>
              <a:rPr lang="de-DE" baseline="0" smtClean="0"/>
              <a:t> the number of parameters as low as possible, we couple this parameter with the width of the spectra,</a:t>
            </a:r>
          </a:p>
          <a:p>
            <a:r>
              <a:rPr lang="de-DE" baseline="0" smtClean="0"/>
              <a:t>Such that if we increase the parameter, both the distance between the peak wavelengths and the width of the spectra increase at the same time (see animation).</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33</a:t>
            </a:fld>
            <a:endParaRPr lang="de-DE"/>
          </a:p>
        </p:txBody>
      </p:sp>
    </p:spTree>
    <p:extLst>
      <p:ext uri="{BB962C8B-B14F-4D97-AF65-F5344CB8AC3E}">
        <p14:creationId xmlns:p14="http://schemas.microsoft.com/office/powerpoint/2010/main" val="14672980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Finally, the overall color</a:t>
            </a:r>
            <a:r>
              <a:rPr lang="de-DE" baseline="0" smtClean="0"/>
              <a:t> of the material also depends on the non-fluorescent reflectance spectrum. In order to describe how the spectra are mixed together, we introduce a third parameter, the mixing factor.</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34</a:t>
            </a:fld>
            <a:endParaRPr lang="de-DE"/>
          </a:p>
        </p:txBody>
      </p:sp>
    </p:spTree>
    <p:extLst>
      <p:ext uri="{BB962C8B-B14F-4D97-AF65-F5344CB8AC3E}">
        <p14:creationId xmlns:p14="http://schemas.microsoft.com/office/powerpoint/2010/main" val="37002379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Finally, the overall color</a:t>
            </a:r>
            <a:r>
              <a:rPr lang="de-DE" baseline="0" smtClean="0"/>
              <a:t> of the material also depends on the non-fluorescent reflectance spectrum. In order to describe how the spectra are mixed together, we introduce a third parameter, the mixing factor.</a:t>
            </a:r>
          </a:p>
          <a:p>
            <a:r>
              <a:rPr lang="de-DE" baseline="0" smtClean="0"/>
              <a:t>The mixing factor describes „how much fluorescence“ we have in our material. 0 means there is no fluorescence, and the color only depends on the reflectance spectrum.</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35</a:t>
            </a:fld>
            <a:endParaRPr lang="de-DE"/>
          </a:p>
        </p:txBody>
      </p:sp>
    </p:spTree>
    <p:extLst>
      <p:ext uri="{BB962C8B-B14F-4D97-AF65-F5344CB8AC3E}">
        <p14:creationId xmlns:p14="http://schemas.microsoft.com/office/powerpoint/2010/main" val="16375464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Finally, the overall color</a:t>
            </a:r>
            <a:r>
              <a:rPr lang="de-DE" baseline="0" smtClean="0"/>
              <a:t> of the material also depends on the non-fluorescent reflectance spectrum. In order to describe how the spectra are mixed together, we introduce a third parameter, the mixing factor.</a:t>
            </a:r>
          </a:p>
          <a:p>
            <a:r>
              <a:rPr lang="de-DE" baseline="0" smtClean="0"/>
              <a:t>The mixing factor describes „how much fluorescence“ we have in our material. 0 means there is no fluorescence, and the color only depends on the reflectance spectrum. As we increase this paramter towards 1 (=100%) we get more and more fluorescence.</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36</a:t>
            </a:fld>
            <a:endParaRPr lang="de-DE"/>
          </a:p>
        </p:txBody>
      </p:sp>
    </p:spTree>
    <p:extLst>
      <p:ext uri="{BB962C8B-B14F-4D97-AF65-F5344CB8AC3E}">
        <p14:creationId xmlns:p14="http://schemas.microsoft.com/office/powerpoint/2010/main" val="2156898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If we compare this to the real-worl</a:t>
            </a:r>
            <a:r>
              <a:rPr lang="de-DE" baseline="0" smtClean="0"/>
              <a:t>d reflectivity I showed you before, we can see a roughly similar shape, width and height of the peak, so we decided to use this model for now.</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37</a:t>
            </a:fld>
            <a:endParaRPr lang="de-DE"/>
          </a:p>
        </p:txBody>
      </p:sp>
    </p:spTree>
    <p:extLst>
      <p:ext uri="{BB962C8B-B14F-4D97-AF65-F5344CB8AC3E}">
        <p14:creationId xmlns:p14="http://schemas.microsoft.com/office/powerpoint/2010/main" val="14314298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Now we can start converting RGB colors to coefficients for our model. However,</a:t>
            </a:r>
            <a:r>
              <a:rPr lang="de-DE" baseline="0" smtClean="0"/>
              <a:t> since this is a time consuming process, we compute a lookup table for some RGB colors, which can then be used to convert any RGB color to coefficients later on.</a:t>
            </a:r>
          </a:p>
          <a:p>
            <a:r>
              <a:rPr lang="de-DE" baseline="0" smtClean="0"/>
              <a:t>We therefore take the RGB cube of the color space we want to upsample and divide it into a grid.</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38</a:t>
            </a:fld>
            <a:endParaRPr lang="de-DE"/>
          </a:p>
        </p:txBody>
      </p:sp>
    </p:spTree>
    <p:extLst>
      <p:ext uri="{BB962C8B-B14F-4D97-AF65-F5344CB8AC3E}">
        <p14:creationId xmlns:p14="http://schemas.microsoft.com/office/powerpoint/2010/main" val="32225732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Then, for</a:t>
            </a:r>
            <a:r>
              <a:rPr lang="de-DE" baseline="0" smtClean="0"/>
              <a:t> each grid cell, we optimize and store 3 reflectance coefficients (for the model by Jakob and Hanika) and 3 fluorescence coefficients (emission peak wavelength, stokes shift + width, mixing factor) such that we minimize the RGB distance between the color that is represented by the grid cell and the color that is represented by the coefficients.</a:t>
            </a:r>
            <a:endParaRPr lang="de-DE"/>
          </a:p>
        </p:txBody>
      </p:sp>
      <p:sp>
        <p:nvSpPr>
          <p:cNvPr id="4" name="Slide Number Placeholder 3"/>
          <p:cNvSpPr>
            <a:spLocks noGrp="1"/>
          </p:cNvSpPr>
          <p:nvPr>
            <p:ph type="sldNum" sz="quarter" idx="10"/>
          </p:nvPr>
        </p:nvSpPr>
        <p:spPr/>
        <p:txBody>
          <a:bodyPr/>
          <a:lstStyle/>
          <a:p>
            <a:fld id="{2C5B0F0C-65A7-4CA1-99FD-5DA51561A4DE}" type="slidenum">
              <a:rPr lang="de-DE" smtClean="0"/>
              <a:t>39</a:t>
            </a:fld>
            <a:endParaRPr lang="de-DE"/>
          </a:p>
        </p:txBody>
      </p:sp>
    </p:spTree>
    <p:extLst>
      <p:ext uri="{BB962C8B-B14F-4D97-AF65-F5344CB8AC3E}">
        <p14:creationId xmlns:p14="http://schemas.microsoft.com/office/powerpoint/2010/main" val="26450188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de-DE" smtClean="0"/>
              <a:t>To</a:t>
            </a:r>
            <a:r>
              <a:rPr lang="de-DE" baseline="0" smtClean="0"/>
              <a:t> reach colors close to MacAdam‘s limit we need to use very extreme, box-like spectra. But this is not what real-world spectra look like. So if you restrict your spectra to be „smooth“ for some criterium of smoothness, the gamut of colors you get is even smaller.</a:t>
            </a:r>
            <a:endParaRPr lang="de-DE" dirty="0" smtClean="0"/>
          </a:p>
        </p:txBody>
      </p:sp>
      <p:sp>
        <p:nvSpPr>
          <p:cNvPr id="4" name="Slide Number Placeholder 3"/>
          <p:cNvSpPr>
            <a:spLocks noGrp="1"/>
          </p:cNvSpPr>
          <p:nvPr>
            <p:ph type="sldNum" sz="quarter" idx="10"/>
          </p:nvPr>
        </p:nvSpPr>
        <p:spPr/>
        <p:txBody>
          <a:bodyPr/>
          <a:lstStyle/>
          <a:p>
            <a:fld id="{2C5B0F0C-65A7-4CA1-99FD-5DA51561A4DE}" type="slidenum">
              <a:rPr lang="de-DE" smtClean="0"/>
              <a:t>4</a:t>
            </a:fld>
            <a:endParaRPr lang="de-DE"/>
          </a:p>
        </p:txBody>
      </p:sp>
    </p:spTree>
    <p:extLst>
      <p:ext uri="{BB962C8B-B14F-4D97-AF65-F5344CB8AC3E}">
        <p14:creationId xmlns:p14="http://schemas.microsoft.com/office/powerpoint/2010/main" val="20140913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Note that the color of a reflectance</a:t>
            </a:r>
            <a:r>
              <a:rPr lang="de-DE" baseline="0" smtClean="0"/>
              <a:t> spectrum + fluorescence spectra depends on the light source that is being used. In our experiments we used the D65 illuminant as shown on the left.</a:t>
            </a:r>
            <a:endParaRPr lang="de-DE"/>
          </a:p>
        </p:txBody>
      </p:sp>
      <p:sp>
        <p:nvSpPr>
          <p:cNvPr id="4" name="Slide Number Placeholder 3"/>
          <p:cNvSpPr>
            <a:spLocks noGrp="1"/>
          </p:cNvSpPr>
          <p:nvPr>
            <p:ph type="sldNum" sz="quarter" idx="10"/>
          </p:nvPr>
        </p:nvSpPr>
        <p:spPr/>
        <p:txBody>
          <a:bodyPr/>
          <a:lstStyle/>
          <a:p>
            <a:fld id="{2C5B0F0C-65A7-4CA1-99FD-5DA51561A4DE}" type="slidenum">
              <a:rPr lang="de-DE" smtClean="0"/>
              <a:t>40</a:t>
            </a:fld>
            <a:endParaRPr lang="de-DE"/>
          </a:p>
        </p:txBody>
      </p:sp>
    </p:spTree>
    <p:extLst>
      <p:ext uri="{BB962C8B-B14F-4D97-AF65-F5344CB8AC3E}">
        <p14:creationId xmlns:p14="http://schemas.microsoft.com/office/powerpoint/2010/main" val="358474409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To solve the optimization problem of</a:t>
            </a:r>
            <a:r>
              <a:rPr lang="de-DE" baseline="0" smtClean="0"/>
              <a:t> minimizing RGB distances we use the ceres solver, which is based on the Levenberg-Marquardt algorithm.</a:t>
            </a:r>
            <a:endParaRPr lang="de-DE"/>
          </a:p>
        </p:txBody>
      </p:sp>
      <p:sp>
        <p:nvSpPr>
          <p:cNvPr id="4" name="Slide Number Placeholder 3"/>
          <p:cNvSpPr>
            <a:spLocks noGrp="1"/>
          </p:cNvSpPr>
          <p:nvPr>
            <p:ph type="sldNum" sz="quarter" idx="10"/>
          </p:nvPr>
        </p:nvSpPr>
        <p:spPr/>
        <p:txBody>
          <a:bodyPr/>
          <a:lstStyle/>
          <a:p>
            <a:fld id="{2C5B0F0C-65A7-4CA1-99FD-5DA51561A4DE}" type="slidenum">
              <a:rPr lang="de-DE" smtClean="0"/>
              <a:t>41</a:t>
            </a:fld>
            <a:endParaRPr lang="de-DE"/>
          </a:p>
        </p:txBody>
      </p:sp>
    </p:spTree>
    <p:extLst>
      <p:ext uri="{BB962C8B-B14F-4D97-AF65-F5344CB8AC3E}">
        <p14:creationId xmlns:p14="http://schemas.microsoft.com/office/powerpoint/2010/main" val="336006976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aseline="0" smtClean="0"/>
              <a:t>Looking at real world reflectance spectra (left) shows they can indeed get quite steep, but never as extreme and close to box-functions as spectra we get from Jakob and Hanika‘s model.</a:t>
            </a:r>
          </a:p>
          <a:p>
            <a:r>
              <a:rPr lang="de-DE" baseline="0" smtClean="0"/>
              <a:t>So on top of optimizing coefficients for minimal RGB distances to the target color, we also limit their maximum derivative by adding it to the target function (=the RGB distance).</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42</a:t>
            </a:fld>
            <a:endParaRPr lang="de-DE"/>
          </a:p>
        </p:txBody>
      </p:sp>
    </p:spTree>
    <p:extLst>
      <p:ext uri="{BB962C8B-B14F-4D97-AF65-F5344CB8AC3E}">
        <p14:creationId xmlns:p14="http://schemas.microsoft.com/office/powerpoint/2010/main" val="8995829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de-DE" smtClean="0"/>
              <a:t>Before I go into any</a:t>
            </a:r>
            <a:r>
              <a:rPr lang="de-DE" baseline="0" smtClean="0"/>
              <a:t> more detail about optimizing coefficients for fluorescence, let me first show you what we get if we only optimize reflectance coefficients and use no fluorescence at all. The gif on the left shows the Absolute Roundtrip Error (the component-wise distance between the RGB color we would like to have at each entry and the RGB color represented by the entry‘s coefficients) on discrete slices through the coefficient cube (look-up table), as is animated on the right. The center shows the input colors, plus some gif compression artefacts.</a:t>
            </a:r>
          </a:p>
          <a:p>
            <a:r>
              <a:rPr lang="de-DE" baseline="0" smtClean="0"/>
              <a:t>All error animations in this presentation are overexposed by a constant amount.</a:t>
            </a:r>
          </a:p>
          <a:p>
            <a:r>
              <a:rPr lang="de-DE" baseline="0" smtClean="0"/>
              <a:t>The animation shows that for most colors inside the ACEScg color cube there is no roundtrip error, which means that reflectance spectra alone are perfectly able to recreate these colors. This makes sense, as this is where we still are inside MacAdam‘s limit. However near the corners, where we are outside MacAdam‘s limit, there is still some residual error left, as reflectance spectra cannot recreate such saturated, bright colors.</a:t>
            </a:r>
          </a:p>
          <a:p>
            <a:r>
              <a:rPr lang="de-DE" baseline="0" smtClean="0"/>
              <a:t>In order to save computation time, we decided to only add fluorescence to cells where there is still some error left, since for inner cells it is not needed.</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43</a:t>
            </a:fld>
            <a:endParaRPr lang="de-DE"/>
          </a:p>
        </p:txBody>
      </p:sp>
    </p:spTree>
    <p:extLst>
      <p:ext uri="{BB962C8B-B14F-4D97-AF65-F5344CB8AC3E}">
        <p14:creationId xmlns:p14="http://schemas.microsoft.com/office/powerpoint/2010/main" val="269905013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de-DE" smtClean="0"/>
              <a:t>So for</a:t>
            </a:r>
            <a:r>
              <a:rPr lang="de-DE" baseline="0" smtClean="0"/>
              <a:t> the remaining cells where reflectance spectra alone are not enough we now need to solve a 6D optimization problem per cell, as compared to a 3D problem when only using reflectance spectra.</a:t>
            </a:r>
          </a:p>
          <a:p>
            <a:r>
              <a:rPr lang="de-DE" baseline="0" smtClean="0"/>
              <a:t>We found that we can help Ceres a lot by providing it with a good initial guess for the 6 parameters before running further optimizations.</a:t>
            </a:r>
          </a:p>
          <a:p>
            <a:r>
              <a:rPr lang="de-DE" baseline="0" smtClean="0"/>
              <a:t>To do that we rely on prior knowledge. For instance, we already have the reflectance optimization results from the initial optimization (see previous slide). These represent a less extreme version of the color we want, which should be a good starting value for adding fluorescence.</a:t>
            </a:r>
          </a:p>
          <a:p>
            <a:r>
              <a:rPr lang="de-DE" baseline="0" smtClean="0"/>
              <a:t>As for the 3 fluorescence parameters, we can make some restrictions to what would be reasonable values:</a:t>
            </a:r>
            <a:br>
              <a:rPr lang="de-DE" baseline="0" smtClean="0"/>
            </a:br>
            <a:r>
              <a:rPr lang="de-DE" baseline="0" smtClean="0"/>
              <a:t>The emission peak wavelength only makes sense if it is visibile, because if we cannot see the re-emitted light it won‘t contribute anything to the final color. We define the Stokes shift to be between 5nm and 100nm based on our observations, and the mixing factor only makes sense between 0 and 1, because otherwise we get problems with energy conservation.</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44</a:t>
            </a:fld>
            <a:endParaRPr lang="de-DE"/>
          </a:p>
        </p:txBody>
      </p:sp>
    </p:spTree>
    <p:extLst>
      <p:ext uri="{BB962C8B-B14F-4D97-AF65-F5344CB8AC3E}">
        <p14:creationId xmlns:p14="http://schemas.microsoft.com/office/powerpoint/2010/main" val="48927742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So now</a:t>
            </a:r>
            <a:r>
              <a:rPr lang="de-DE" baseline="0" smtClean="0"/>
              <a:t> we keep the 3 reflectance coefficients from the initial optimization fixed, and perform a brute force search over the 3D fluorescence coefficient space. For example, we look at emission peak wavelengths in 10nm steps, stokes shifts in 5nm steps and mixing factors in 0.1 steps. The result of that brute force search, i.e. the coefficients resulting in the lowset RGB distance of the represented color to the target color, are then used as seed for further Ceres optimizations.</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45</a:t>
            </a:fld>
            <a:endParaRPr lang="de-DE"/>
          </a:p>
        </p:txBody>
      </p:sp>
    </p:spTree>
    <p:extLst>
      <p:ext uri="{BB962C8B-B14F-4D97-AF65-F5344CB8AC3E}">
        <p14:creationId xmlns:p14="http://schemas.microsoft.com/office/powerpoint/2010/main" val="14880886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As a result</a:t>
            </a:r>
            <a:r>
              <a:rPr lang="de-DE" baseline="0" smtClean="0"/>
              <a:t> we get this, which is much better than the error we had before.</a:t>
            </a:r>
          </a:p>
          <a:p>
            <a:r>
              <a:rPr lang="de-DE" baseline="0" smtClean="0"/>
              <a:t>However this error is highly non-uniform, both in ist placement (cells where there is no remaining error, next to cells with error, next to cells without) and in its color, meaning that adjacent cells end up with rather different spectra.</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46</a:t>
            </a:fld>
            <a:endParaRPr lang="de-DE"/>
          </a:p>
        </p:txBody>
      </p:sp>
    </p:spTree>
    <p:extLst>
      <p:ext uri="{BB962C8B-B14F-4D97-AF65-F5344CB8AC3E}">
        <p14:creationId xmlns:p14="http://schemas.microsoft.com/office/powerpoint/2010/main" val="49997464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In fact,</a:t>
            </a:r>
            <a:r>
              <a:rPr lang="de-DE" baseline="0" smtClean="0"/>
              <a:t> we observed that in some cases the coefficients of some adjacent entry actually represent a color which is closer to an entry‘s target color than the entry‘s own coefficients. So in order to diffuse information between neighbors, we look at each entry</a:t>
            </a:r>
          </a:p>
          <a:p>
            <a:r>
              <a:rPr lang="de-DE" baseline="0" smtClean="0"/>
              <a:t>And all adjacent entries</a:t>
            </a:r>
          </a:p>
          <a:p>
            <a:r>
              <a:rPr lang="de-DE" baseline="0" smtClean="0"/>
              <a:t>And we consider both the entries‘ target colors and the colors represented by their current coefficients.</a:t>
            </a:r>
          </a:p>
          <a:p>
            <a:r>
              <a:rPr lang="de-DE" baseline="0" smtClean="0"/>
              <a:t>And if some neighbor‘s coefficients would be a better match than the entry‘s own coefficients (see black box) we use this neighbor‘s coefficients as seed for further optimizations.</a:t>
            </a:r>
          </a:p>
          <a:p>
            <a:r>
              <a:rPr lang="de-DE" baseline="0" smtClean="0"/>
              <a:t>We found that this works even better if we also use „slightly worse“ coefficients from neighbors, as is indicated by the factor k.</a:t>
            </a:r>
          </a:p>
          <a:p>
            <a:r>
              <a:rPr lang="de-DE" baseline="0" smtClean="0"/>
              <a:t>In order to not make things worse, we also cache the best coefficients found so far and reset them in case things get worse.</a:t>
            </a:r>
          </a:p>
          <a:p>
            <a:r>
              <a:rPr lang="de-DE" baseline="0" smtClean="0"/>
              <a:t>Finally, to distribute information across multiple neighbors, we iterate this whole process.</a:t>
            </a:r>
          </a:p>
        </p:txBody>
      </p:sp>
      <p:sp>
        <p:nvSpPr>
          <p:cNvPr id="4" name="Slide Number Placeholder 3"/>
          <p:cNvSpPr>
            <a:spLocks noGrp="1"/>
          </p:cNvSpPr>
          <p:nvPr>
            <p:ph type="sldNum" sz="quarter" idx="10"/>
          </p:nvPr>
        </p:nvSpPr>
        <p:spPr/>
        <p:txBody>
          <a:bodyPr/>
          <a:lstStyle/>
          <a:p>
            <a:fld id="{2C5B0F0C-65A7-4CA1-99FD-5DA51561A4DE}" type="slidenum">
              <a:rPr lang="de-DE" smtClean="0"/>
              <a:t>47</a:t>
            </a:fld>
            <a:endParaRPr lang="de-DE"/>
          </a:p>
        </p:txBody>
      </p:sp>
    </p:spTree>
    <p:extLst>
      <p:ext uri="{BB962C8B-B14F-4D97-AF65-F5344CB8AC3E}">
        <p14:creationId xmlns:p14="http://schemas.microsoft.com/office/powerpoint/2010/main" val="365162918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This</a:t>
            </a:r>
            <a:r>
              <a:rPr lang="de-DE" baseline="0" smtClean="0"/>
              <a:t> is our final result. There are no more „holes“ corresponding to entries with no error surrounded by entries with remaining error, and the error color is now smooth, meaning adjacent entries end up with similar spectra.</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48</a:t>
            </a:fld>
            <a:endParaRPr lang="de-DE"/>
          </a:p>
        </p:txBody>
      </p:sp>
    </p:spTree>
    <p:extLst>
      <p:ext uri="{BB962C8B-B14F-4D97-AF65-F5344CB8AC3E}">
        <p14:creationId xmlns:p14="http://schemas.microsoft.com/office/powerpoint/2010/main" val="271479016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This</a:t>
            </a:r>
            <a:r>
              <a:rPr lang="de-DE" baseline="0" smtClean="0"/>
              <a:t> compares our final result (right) to using reflectance only (center). You have seen both of these before, this is just a side-by-side comparison. The optimization took almost 3 hours on my desktop pc, which is nothing special.</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49</a:t>
            </a:fld>
            <a:endParaRPr lang="de-DE"/>
          </a:p>
        </p:txBody>
      </p:sp>
    </p:spTree>
    <p:extLst>
      <p:ext uri="{BB962C8B-B14F-4D97-AF65-F5344CB8AC3E}">
        <p14:creationId xmlns:p14="http://schemas.microsoft.com/office/powerpoint/2010/main" val="18055960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This is an animation showing the same concept. Left is the sRGB</a:t>
            </a:r>
            <a:r>
              <a:rPr lang="de-DE" baseline="0" smtClean="0"/>
              <a:t> color cube, with axes corresponding to the R, G and B axis of the sRGB color space, which is rather small. The dotted lines are the gamut of colors we can reach with physically valid spectra (MacAdam‘s limit). It turns out that sRGB, because it is quite small, is actually fully inside MacAdam‘s limit, which means that any color inside sRGB can actually be represented by a physically valid spectra. However, if you want to do very bright and saturated colors, sRGB is probably not the color space for you.</a:t>
            </a:r>
            <a:endParaRPr lang="de-DE"/>
          </a:p>
        </p:txBody>
      </p:sp>
      <p:sp>
        <p:nvSpPr>
          <p:cNvPr id="4" name="Slide Number Placeholder 3"/>
          <p:cNvSpPr>
            <a:spLocks noGrp="1"/>
          </p:cNvSpPr>
          <p:nvPr>
            <p:ph type="sldNum" sz="quarter" idx="10"/>
          </p:nvPr>
        </p:nvSpPr>
        <p:spPr/>
        <p:txBody>
          <a:bodyPr/>
          <a:lstStyle/>
          <a:p>
            <a:fld id="{2C5B0F0C-65A7-4CA1-99FD-5DA51561A4DE}" type="slidenum">
              <a:rPr lang="de-DE" smtClean="0"/>
              <a:t>5</a:t>
            </a:fld>
            <a:endParaRPr lang="de-DE"/>
          </a:p>
        </p:txBody>
      </p:sp>
    </p:spTree>
    <p:extLst>
      <p:ext uri="{BB962C8B-B14F-4D97-AF65-F5344CB8AC3E}">
        <p14:creationId xmlns:p14="http://schemas.microsoft.com/office/powerpoint/2010/main" val="245401459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It</a:t>
            </a:r>
            <a:r>
              <a:rPr lang="de-DE" baseline="0" smtClean="0"/>
              <a:t> turns out that switching on UV light in the D65 illuminant spectrum has close to no influence both on the resulting error and the optimization time.</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50</a:t>
            </a:fld>
            <a:endParaRPr lang="de-DE"/>
          </a:p>
        </p:txBody>
      </p:sp>
    </p:spTree>
    <p:extLst>
      <p:ext uri="{BB962C8B-B14F-4D97-AF65-F5344CB8AC3E}">
        <p14:creationId xmlns:p14="http://schemas.microsoft.com/office/powerpoint/2010/main" val="24599203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All</a:t>
            </a:r>
            <a:r>
              <a:rPr lang="de-DE" baseline="0" smtClean="0"/>
              <a:t> gifs before allowed arbitrary coefficients for Jakob and Hanika‘s reflectance model. If we limit the model to a certain maximum derivative to avoid too box-like spectra, we get the result on the left. The error is roughly similar, but the computation time much longer. This makes sense, as there are more entries where a reflectance spectrum alone is no longer able to achieve a color inside but near MacAdam‘s limit.</a:t>
            </a:r>
            <a:endParaRPr lang="de-DE"/>
          </a:p>
        </p:txBody>
      </p:sp>
      <p:sp>
        <p:nvSpPr>
          <p:cNvPr id="4" name="Slide Number Placeholder 3"/>
          <p:cNvSpPr>
            <a:spLocks noGrp="1"/>
          </p:cNvSpPr>
          <p:nvPr>
            <p:ph type="sldNum" sz="quarter" idx="10"/>
          </p:nvPr>
        </p:nvSpPr>
        <p:spPr/>
        <p:txBody>
          <a:bodyPr/>
          <a:lstStyle/>
          <a:p>
            <a:fld id="{2C5B0F0C-65A7-4CA1-99FD-5DA51561A4DE}" type="slidenum">
              <a:rPr lang="de-DE" smtClean="0"/>
              <a:t>51</a:t>
            </a:fld>
            <a:endParaRPr lang="de-DE"/>
          </a:p>
        </p:txBody>
      </p:sp>
    </p:spTree>
    <p:extLst>
      <p:ext uri="{BB962C8B-B14F-4D97-AF65-F5344CB8AC3E}">
        <p14:creationId xmlns:p14="http://schemas.microsoft.com/office/powerpoint/2010/main" val="155125960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Finally, we can use the precomputed</a:t>
            </a:r>
            <a:r>
              <a:rPr lang="de-DE" baseline="0" smtClean="0"/>
              <a:t> coefficient cube to convert RGB assets to coefficients. There are 3 ways to do it. The first is to use the nearest cube entry for any RGB color and use that entry‘s coefficients. Obviously, if we don‘t interpolate anything at all, due to the low resolution of 32^3 cells in the RGB cube we get seams.</a:t>
            </a:r>
            <a:endParaRPr lang="de-DE"/>
          </a:p>
        </p:txBody>
      </p:sp>
      <p:sp>
        <p:nvSpPr>
          <p:cNvPr id="4" name="Slide Number Placeholder 3"/>
          <p:cNvSpPr>
            <a:spLocks noGrp="1"/>
          </p:cNvSpPr>
          <p:nvPr>
            <p:ph type="sldNum" sz="quarter" idx="10"/>
          </p:nvPr>
        </p:nvSpPr>
        <p:spPr/>
        <p:txBody>
          <a:bodyPr/>
          <a:lstStyle/>
          <a:p>
            <a:fld id="{2C5B0F0C-65A7-4CA1-99FD-5DA51561A4DE}" type="slidenum">
              <a:rPr lang="de-DE" smtClean="0"/>
              <a:t>52</a:t>
            </a:fld>
            <a:endParaRPr lang="de-DE"/>
          </a:p>
        </p:txBody>
      </p:sp>
    </p:spTree>
    <p:extLst>
      <p:ext uri="{BB962C8B-B14F-4D97-AF65-F5344CB8AC3E}">
        <p14:creationId xmlns:p14="http://schemas.microsoft.com/office/powerpoint/2010/main" val="255150125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10"/>
          </p:nvPr>
        </p:nvSpPr>
        <p:spPr/>
        <p:txBody>
          <a:bodyPr/>
          <a:lstStyle/>
          <a:p>
            <a:fld id="{2C5B0F0C-65A7-4CA1-99FD-5DA51561A4DE}" type="slidenum">
              <a:rPr lang="de-DE" smtClean="0"/>
              <a:t>53</a:t>
            </a:fld>
            <a:endParaRPr lang="de-DE"/>
          </a:p>
        </p:txBody>
      </p:sp>
    </p:spTree>
    <p:extLst>
      <p:ext uri="{BB962C8B-B14F-4D97-AF65-F5344CB8AC3E}">
        <p14:creationId xmlns:p14="http://schemas.microsoft.com/office/powerpoint/2010/main" val="220868068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Those seams</a:t>
            </a:r>
            <a:r>
              <a:rPr lang="de-DE" baseline="0" smtClean="0"/>
              <a:t> are especially visible in the region transitioning from no fluorescence to fluorescence.</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55</a:t>
            </a:fld>
            <a:endParaRPr lang="de-DE"/>
          </a:p>
        </p:txBody>
      </p:sp>
    </p:spTree>
    <p:extLst>
      <p:ext uri="{BB962C8B-B14F-4D97-AF65-F5344CB8AC3E}">
        <p14:creationId xmlns:p14="http://schemas.microsoft.com/office/powerpoint/2010/main" val="265579398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If instead of using the nearest entry‘s coefficients we interpolate the surrounding</a:t>
            </a:r>
            <a:r>
              <a:rPr lang="de-DE" baseline="0" smtClean="0"/>
              <a:t> entries‘ coefficients, we get these glowy artefacts.</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56</a:t>
            </a:fld>
            <a:endParaRPr lang="de-DE"/>
          </a:p>
        </p:txBody>
      </p:sp>
    </p:spTree>
    <p:extLst>
      <p:ext uri="{BB962C8B-B14F-4D97-AF65-F5344CB8AC3E}">
        <p14:creationId xmlns:p14="http://schemas.microsoft.com/office/powerpoint/2010/main" val="354194077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The artefacts are noticable at</a:t>
            </a:r>
            <a:r>
              <a:rPr lang="de-DE" baseline="0" smtClean="0"/>
              <a:t> the transition between colors that don‘t require fluorescence to colors that do</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57</a:t>
            </a:fld>
            <a:endParaRPr lang="de-DE"/>
          </a:p>
        </p:txBody>
      </p:sp>
    </p:spTree>
    <p:extLst>
      <p:ext uri="{BB962C8B-B14F-4D97-AF65-F5344CB8AC3E}">
        <p14:creationId xmlns:p14="http://schemas.microsoft.com/office/powerpoint/2010/main" val="220234279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But they are also noticable</a:t>
            </a:r>
            <a:r>
              <a:rPr lang="de-DE" baseline="0" smtClean="0"/>
              <a:t> in this area on the left, where there isn‘t even any fluorescence present in any of the upsampled colors.</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58</a:t>
            </a:fld>
            <a:endParaRPr lang="de-DE"/>
          </a:p>
        </p:txBody>
      </p:sp>
    </p:spTree>
    <p:extLst>
      <p:ext uri="{BB962C8B-B14F-4D97-AF65-F5344CB8AC3E}">
        <p14:creationId xmlns:p14="http://schemas.microsoft.com/office/powerpoint/2010/main" val="316170561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But they are also noticable</a:t>
            </a:r>
            <a:r>
              <a:rPr lang="de-DE" baseline="0" smtClean="0"/>
              <a:t> in this area on the left, where there isn‘t even any fluorescence present in any of the upsampled colors.</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59</a:t>
            </a:fld>
            <a:endParaRPr lang="de-DE"/>
          </a:p>
        </p:txBody>
      </p:sp>
    </p:spTree>
    <p:extLst>
      <p:ext uri="{BB962C8B-B14F-4D97-AF65-F5344CB8AC3E}">
        <p14:creationId xmlns:p14="http://schemas.microsoft.com/office/powerpoint/2010/main" val="191267518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To understand</a:t>
            </a:r>
            <a:r>
              <a:rPr lang="de-DE" baseline="0" smtClean="0"/>
              <a:t> that we need to go back to the model used for the reflectance spectrum, which is this polynomial mapped through a sigmoid function.</a:t>
            </a:r>
          </a:p>
          <a:p>
            <a:r>
              <a:rPr lang="de-DE" baseline="0" smtClean="0"/>
              <a:t>It turns out that linear interpolating coefficients that are a bit apart does not result in a linear change of the resulting reflectance spectrum.</a:t>
            </a:r>
          </a:p>
          <a:p>
            <a:r>
              <a:rPr lang="de-DE" baseline="0" smtClean="0"/>
              <a:t>So for future work we would like to use some other method for upsampling reflectance spectra, e.g. the one presented by Christoph Peters, which hopefully behave better under linear inteprolation, to see if we can make those artefacts go away.</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60</a:t>
            </a:fld>
            <a:endParaRPr lang="de-DE"/>
          </a:p>
        </p:txBody>
      </p:sp>
    </p:spTree>
    <p:extLst>
      <p:ext uri="{BB962C8B-B14F-4D97-AF65-F5344CB8AC3E}">
        <p14:creationId xmlns:p14="http://schemas.microsoft.com/office/powerpoint/2010/main" val="7794830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aseline="0" smtClean="0"/>
              <a:t>Instead, you might want to use some larger color space, such as ACEScg. On the left we can see the ACEScg color cube, which now pokes outside MacAdam‘s limit.</a:t>
            </a:r>
          </a:p>
          <a:p>
            <a:r>
              <a:rPr lang="de-DE" baseline="0" smtClean="0"/>
              <a:t>This means that some ACEScg colors cannot be represented by physically valid reflectance spectra.</a:t>
            </a:r>
          </a:p>
          <a:p>
            <a:r>
              <a:rPr lang="de-DE" baseline="0" smtClean="0"/>
              <a:t>However those colors outside macadam‘s gamut still exist, we can see them all the time, and not only in light sources, but in many materials (following slides)</a:t>
            </a:r>
            <a:endParaRPr lang="de-DE" smtClean="0"/>
          </a:p>
          <a:p>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6</a:t>
            </a:fld>
            <a:endParaRPr lang="de-DE"/>
          </a:p>
        </p:txBody>
      </p:sp>
    </p:spTree>
    <p:extLst>
      <p:ext uri="{BB962C8B-B14F-4D97-AF65-F5344CB8AC3E}">
        <p14:creationId xmlns:p14="http://schemas.microsoft.com/office/powerpoint/2010/main" val="242300461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One last way to convert RGB values to spectral</a:t>
            </a:r>
            <a:r>
              <a:rPr lang="de-DE" baseline="0" smtClean="0"/>
              <a:t> data is to interpolate full reradation matrices instead of coefficients. While this is mathematically correct, it requires much more storage (either storing the full reradiation matrix or storing 8*6 surrounding coefficients + 3 interpolation weights) per texel instead of the 6 coefficients we have for our model.</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61</a:t>
            </a:fld>
            <a:endParaRPr lang="de-DE"/>
          </a:p>
        </p:txBody>
      </p:sp>
    </p:spTree>
    <p:extLst>
      <p:ext uri="{BB962C8B-B14F-4D97-AF65-F5344CB8AC3E}">
        <p14:creationId xmlns:p14="http://schemas.microsoft.com/office/powerpoint/2010/main" val="265316332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Finally we</a:t>
            </a:r>
            <a:r>
              <a:rPr lang="de-DE" baseline="0" smtClean="0"/>
              <a:t> toyed around a bit with layered materials and managed to increase the saturation of the base layer. This image also uses interpolated reradiation matrices, and, as the one on the previous slide, was rendered in ART, which in an upcoming release will contain all the features presented here.</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62</a:t>
            </a:fld>
            <a:endParaRPr lang="de-DE"/>
          </a:p>
        </p:txBody>
      </p:sp>
    </p:spTree>
    <p:extLst>
      <p:ext uri="{BB962C8B-B14F-4D97-AF65-F5344CB8AC3E}">
        <p14:creationId xmlns:p14="http://schemas.microsoft.com/office/powerpoint/2010/main" val="153996928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Finally we</a:t>
            </a:r>
            <a:r>
              <a:rPr lang="de-DE" baseline="0" smtClean="0"/>
              <a:t> toyed around a bit with layered materials and managed to increase the saturation of the base layer. This image also uses interpolated reradiation matrices, and, as the one on the previous slide, was rendered in ART, which in an upcoming release will contain all the features presented here.</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63</a:t>
            </a:fld>
            <a:endParaRPr lang="de-DE"/>
          </a:p>
        </p:txBody>
      </p:sp>
    </p:spTree>
    <p:extLst>
      <p:ext uri="{BB962C8B-B14F-4D97-AF65-F5344CB8AC3E}">
        <p14:creationId xmlns:p14="http://schemas.microsoft.com/office/powerpoint/2010/main" val="75582946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To conclude,</a:t>
            </a:r>
            <a:r>
              <a:rPr lang="de-DE" baseline="0" smtClean="0"/>
              <a:t> fluorescence is such an ubiquituous phenomenom, present in so many materials both in nature and made by humans,</a:t>
            </a:r>
          </a:p>
          <a:p>
            <a:r>
              <a:rPr lang="de-DE" baseline="0" smtClean="0"/>
              <a:t>That if you ever have some compute time to spare you might want to think about adding fluorescence to your renderer</a:t>
            </a:r>
          </a:p>
          <a:p>
            <a:r>
              <a:rPr lang="de-DE" baseline="0" smtClean="0"/>
              <a:t>Especially since we showed that by adding fluorescence you can reach much more bright and saturated colors while still staying physically realistic.</a:t>
            </a:r>
          </a:p>
          <a:p>
            <a:r>
              <a:rPr lang="de-DE" baseline="0" smtClean="0"/>
              <a:t>Thank you for reading my notes :)</a:t>
            </a:r>
          </a:p>
        </p:txBody>
      </p:sp>
      <p:sp>
        <p:nvSpPr>
          <p:cNvPr id="4" name="Slide Number Placeholder 3"/>
          <p:cNvSpPr>
            <a:spLocks noGrp="1"/>
          </p:cNvSpPr>
          <p:nvPr>
            <p:ph type="sldNum" sz="quarter" idx="10"/>
          </p:nvPr>
        </p:nvSpPr>
        <p:spPr/>
        <p:txBody>
          <a:bodyPr/>
          <a:lstStyle/>
          <a:p>
            <a:fld id="{2C5B0F0C-65A7-4CA1-99FD-5DA51561A4DE}" type="slidenum">
              <a:rPr lang="de-DE" smtClean="0"/>
              <a:t>64</a:t>
            </a:fld>
            <a:endParaRPr lang="de-DE"/>
          </a:p>
        </p:txBody>
      </p:sp>
    </p:spTree>
    <p:extLst>
      <p:ext uri="{BB962C8B-B14F-4D97-AF65-F5344CB8AC3E}">
        <p14:creationId xmlns:p14="http://schemas.microsoft.com/office/powerpoint/2010/main" val="127192682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Here are</a:t>
            </a:r>
            <a:r>
              <a:rPr lang="de-DE" baseline="0" smtClean="0"/>
              <a:t> some additional slides I didn‘t show in the talk.</a:t>
            </a:r>
          </a:p>
          <a:p>
            <a:r>
              <a:rPr lang="de-DE" baseline="0" smtClean="0"/>
              <a:t>This slide shows how the number of entries with remaining error decreases over iterations.</a:t>
            </a:r>
          </a:p>
          <a:p>
            <a:r>
              <a:rPr lang="de-DE" baseline="0" smtClean="0"/>
              <a:t>We start out with ~5700 entries where the reflectance spectrum alone is not able to recreate some color.</a:t>
            </a:r>
          </a:p>
          <a:p>
            <a:r>
              <a:rPr lang="de-DE" baseline="0" smtClean="0"/>
              <a:t>After the brute force seed and one iteration of ceres optimizations, we still have ~3000 entries with remaining error.</a:t>
            </a:r>
          </a:p>
          <a:p>
            <a:r>
              <a:rPr lang="de-DE" baseline="0" smtClean="0"/>
              <a:t>Then we keep reseeding with neighbor information and calling ceres again and again, until we have ~1450 entries left, for which things don‘t really improve anymore, so we stopped the optimization there.</a:t>
            </a:r>
          </a:p>
          <a:p>
            <a:r>
              <a:rPr lang="de-DE" baseline="0" smtClean="0"/>
              <a:t>The plot on the right is zoomed in to ignore the first few iterations.</a:t>
            </a:r>
          </a:p>
        </p:txBody>
      </p:sp>
      <p:sp>
        <p:nvSpPr>
          <p:cNvPr id="4" name="Slide Number Placeholder 3"/>
          <p:cNvSpPr>
            <a:spLocks noGrp="1"/>
          </p:cNvSpPr>
          <p:nvPr>
            <p:ph type="sldNum" sz="quarter" idx="10"/>
          </p:nvPr>
        </p:nvSpPr>
        <p:spPr/>
        <p:txBody>
          <a:bodyPr/>
          <a:lstStyle/>
          <a:p>
            <a:fld id="{2C5B0F0C-65A7-4CA1-99FD-5DA51561A4DE}" type="slidenum">
              <a:rPr lang="de-DE" smtClean="0"/>
              <a:t>65</a:t>
            </a:fld>
            <a:endParaRPr lang="de-DE"/>
          </a:p>
        </p:txBody>
      </p:sp>
    </p:spTree>
    <p:extLst>
      <p:ext uri="{BB962C8B-B14F-4D97-AF65-F5344CB8AC3E}">
        <p14:creationId xmlns:p14="http://schemas.microsoft.com/office/powerpoint/2010/main" val="268194163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This</a:t>
            </a:r>
            <a:r>
              <a:rPr lang="de-DE" baseline="0" smtClean="0"/>
              <a:t> shows the effect of the mirror image rule being over wavenumber instead of wavelength. On the left, with a large stokes shift and emission peak, the mirrored absorption spectrum is noticably slimmer than the b-spline emission spectrum. On the right, at a smaller peak wavelength and stokes shift, the distortion is less noticable.</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66</a:t>
            </a:fld>
            <a:endParaRPr lang="de-DE"/>
          </a:p>
        </p:txBody>
      </p:sp>
    </p:spTree>
    <p:extLst>
      <p:ext uri="{BB962C8B-B14F-4D97-AF65-F5344CB8AC3E}">
        <p14:creationId xmlns:p14="http://schemas.microsoft.com/office/powerpoint/2010/main" val="401175839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This is a</a:t>
            </a:r>
            <a:r>
              <a:rPr lang="de-DE" baseline="0" smtClean="0"/>
              <a:t> 1D-Slice of the brute force we perform to find good initial fluorescence parameters, given initial results for the reflectance coefficients.</a:t>
            </a:r>
          </a:p>
          <a:p>
            <a:r>
              <a:rPr lang="de-DE" baseline="0" smtClean="0"/>
              <a:t>The target color is represented by the dotted lines, and in the brute force search we are currently at the iteration wtih 50nm for the stokes shift and 0.5 for the mixing factor.</a:t>
            </a:r>
          </a:p>
          <a:p>
            <a:r>
              <a:rPr lang="de-DE" baseline="0" smtClean="0"/>
              <a:t>We then compute the resulting color for each emission peak wavelength in 1nm steps and the rgb distance to the target color (grey)</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67</a:t>
            </a:fld>
            <a:endParaRPr lang="de-DE"/>
          </a:p>
        </p:txBody>
      </p:sp>
    </p:spTree>
    <p:extLst>
      <p:ext uri="{BB962C8B-B14F-4D97-AF65-F5344CB8AC3E}">
        <p14:creationId xmlns:p14="http://schemas.microsoft.com/office/powerpoint/2010/main" val="308732928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This is a</a:t>
            </a:r>
            <a:r>
              <a:rPr lang="de-DE" baseline="0" smtClean="0"/>
              <a:t> 1D-Slice of the brute force we perform to find good initial fluorescence parameters, given initial results for the reflectance coefficients.</a:t>
            </a:r>
          </a:p>
          <a:p>
            <a:r>
              <a:rPr lang="de-DE" baseline="0" smtClean="0"/>
              <a:t>The target color is represented by the dotted lines, and in the brute force search we are currently at the iteration wtih 50nm for the stokes shift and 0.5 for the mixing factor.</a:t>
            </a:r>
          </a:p>
          <a:p>
            <a:r>
              <a:rPr lang="de-DE" baseline="0" smtClean="0"/>
              <a:t>We then compute the resulting color for each emission peak wavelength in 1nm steps and the rgb distance to the target color (grey)</a:t>
            </a:r>
            <a:endParaRPr lang="de-DE" smtClean="0"/>
          </a:p>
          <a:p>
            <a:endParaRPr lang="de-DE"/>
          </a:p>
        </p:txBody>
      </p:sp>
      <p:sp>
        <p:nvSpPr>
          <p:cNvPr id="4" name="Slide Number Placeholder 3"/>
          <p:cNvSpPr>
            <a:spLocks noGrp="1"/>
          </p:cNvSpPr>
          <p:nvPr>
            <p:ph type="sldNum" sz="quarter" idx="10"/>
          </p:nvPr>
        </p:nvSpPr>
        <p:spPr/>
        <p:txBody>
          <a:bodyPr/>
          <a:lstStyle/>
          <a:p>
            <a:fld id="{2C5B0F0C-65A7-4CA1-99FD-5DA51561A4DE}" type="slidenum">
              <a:rPr lang="de-DE" smtClean="0"/>
              <a:t>68</a:t>
            </a:fld>
            <a:endParaRPr lang="de-DE"/>
          </a:p>
        </p:txBody>
      </p:sp>
    </p:spTree>
    <p:extLst>
      <p:ext uri="{BB962C8B-B14F-4D97-AF65-F5344CB8AC3E}">
        <p14:creationId xmlns:p14="http://schemas.microsoft.com/office/powerpoint/2010/main" val="153555007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This is a</a:t>
            </a:r>
            <a:r>
              <a:rPr lang="de-DE" baseline="0" smtClean="0"/>
              <a:t> 1D-Slice of the brute force we perform to find good initial fluorescence parameters, given initial results for the reflectance coefficients.</a:t>
            </a:r>
          </a:p>
          <a:p>
            <a:r>
              <a:rPr lang="de-DE" baseline="0" smtClean="0"/>
              <a:t>The target color is represented by the dotted lines, and in the brute force search we are currently at the iteration wtih 50nm for the stokes shift and 0.5 for the mixing factor.</a:t>
            </a:r>
          </a:p>
          <a:p>
            <a:r>
              <a:rPr lang="de-DE" baseline="0" smtClean="0"/>
              <a:t>We then compute the resulting color for each emission peak wavelength in 1nm steps and the rgb distance to the target color (grey)</a:t>
            </a:r>
          </a:p>
          <a:p>
            <a:endParaRPr lang="de-DE" baseline="0" smtClean="0"/>
          </a:p>
          <a:p>
            <a:r>
              <a:rPr lang="de-DE" baseline="0" smtClean="0"/>
              <a:t>The grey dot is the minimum for stepsizes 1nm and 20nm (watch animation in presentation mode), which means (unless we find a lower error for some other stokes shift and mixing factor parameter) we would use an initial value of ~600nm for the emission peak wavelength parameter.</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69</a:t>
            </a:fld>
            <a:endParaRPr lang="de-DE"/>
          </a:p>
        </p:txBody>
      </p:sp>
    </p:spTree>
    <p:extLst>
      <p:ext uri="{BB962C8B-B14F-4D97-AF65-F5344CB8AC3E}">
        <p14:creationId xmlns:p14="http://schemas.microsoft.com/office/powerpoint/2010/main" val="372119965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The BRDF</a:t>
            </a:r>
            <a:r>
              <a:rPr lang="de-DE" baseline="0" smtClean="0"/>
              <a:t> model can be converted back to a reradiation matrix. In case of using analytical spectra, as we do, the reradiation matrix can even be reconstructed at arbitrary resolutions (animation)</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70</a:t>
            </a:fld>
            <a:endParaRPr lang="de-DE"/>
          </a:p>
        </p:txBody>
      </p:sp>
    </p:spTree>
    <p:extLst>
      <p:ext uri="{BB962C8B-B14F-4D97-AF65-F5344CB8AC3E}">
        <p14:creationId xmlns:p14="http://schemas.microsoft.com/office/powerpoint/2010/main" val="16419504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Source: </a:t>
            </a:r>
            <a:r>
              <a:rPr lang="de-DE" smtClean="0">
                <a:hlinkClick r:id="rId3"/>
              </a:rPr>
              <a:t>https://www.retailmenot.com/blog/neon-running-shoes.html</a:t>
            </a:r>
            <a:endParaRPr lang="de-DE"/>
          </a:p>
        </p:txBody>
      </p:sp>
      <p:sp>
        <p:nvSpPr>
          <p:cNvPr id="4" name="Slide Number Placeholder 3"/>
          <p:cNvSpPr>
            <a:spLocks noGrp="1"/>
          </p:cNvSpPr>
          <p:nvPr>
            <p:ph type="sldNum" sz="quarter" idx="10"/>
          </p:nvPr>
        </p:nvSpPr>
        <p:spPr/>
        <p:txBody>
          <a:bodyPr/>
          <a:lstStyle/>
          <a:p>
            <a:fld id="{2C5B0F0C-65A7-4CA1-99FD-5DA51561A4DE}" type="slidenum">
              <a:rPr lang="de-DE" smtClean="0"/>
              <a:t>7</a:t>
            </a:fld>
            <a:endParaRPr lang="de-DE"/>
          </a:p>
        </p:txBody>
      </p:sp>
    </p:spTree>
    <p:extLst>
      <p:ext uri="{BB962C8B-B14F-4D97-AF65-F5344CB8AC3E}">
        <p14:creationId xmlns:p14="http://schemas.microsoft.com/office/powerpoint/2010/main" val="317412985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de-DE" smtClean="0"/>
              <a:t>This is the BRDF model we use. The upper part represents the non-fluorescent reflectance,</a:t>
            </a:r>
            <a:r>
              <a:rPr lang="de-DE" baseline="0" smtClean="0"/>
              <a:t> the lower part the fluorescent absorption and re-emitting.</a:t>
            </a:r>
          </a:p>
          <a:p>
            <a:r>
              <a:rPr lang="de-DE" baseline="0" smtClean="0"/>
              <a:t>The parameter c is exactly the mixing factor we optimize.</a:t>
            </a:r>
          </a:p>
          <a:p>
            <a:r>
              <a:rPr lang="de-DE" baseline="0" smtClean="0"/>
              <a:t>Since for maximum saturation Q should be as large as possible anyway, we set Q to be 0.96 to keep the number of parameters low. We chose 0.96 because 1.0 is unrealistic, but 0.96 is something we observed in some real fluorescent materials.</a:t>
            </a:r>
            <a:endParaRPr lang="de-DE" dirty="0"/>
          </a:p>
        </p:txBody>
      </p:sp>
      <p:sp>
        <p:nvSpPr>
          <p:cNvPr id="4" name="Slide Number Placeholder 3"/>
          <p:cNvSpPr>
            <a:spLocks noGrp="1"/>
          </p:cNvSpPr>
          <p:nvPr>
            <p:ph type="sldNum" sz="quarter" idx="10"/>
          </p:nvPr>
        </p:nvSpPr>
        <p:spPr/>
        <p:txBody>
          <a:bodyPr/>
          <a:lstStyle/>
          <a:p>
            <a:fld id="{2C5B0F0C-65A7-4CA1-99FD-5DA51561A4DE}" type="slidenum">
              <a:rPr lang="de-DE" smtClean="0"/>
              <a:t>71</a:t>
            </a:fld>
            <a:endParaRPr lang="de-DE"/>
          </a:p>
        </p:txBody>
      </p:sp>
    </p:spTree>
    <p:extLst>
      <p:ext uri="{BB962C8B-B14F-4D97-AF65-F5344CB8AC3E}">
        <p14:creationId xmlns:p14="http://schemas.microsoft.com/office/powerpoint/2010/main" val="2832342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Source:</a:t>
            </a:r>
            <a:br>
              <a:rPr lang="de-DE" smtClean="0"/>
            </a:br>
            <a:r>
              <a:rPr lang="de-DE" smtClean="0">
                <a:hlinkClick r:id="rId3"/>
              </a:rPr>
              <a:t>http://www.aofmoka.com/products/ts7_Cats_Cats_Cats</a:t>
            </a:r>
            <a:endParaRPr lang="de-DE" smtClean="0"/>
          </a:p>
          <a:p>
            <a:r>
              <a:rPr lang="de-DE" smtClean="0">
                <a:hlinkClick r:id="rId4"/>
              </a:rPr>
              <a:t>http://www.aofmoka.com/products/all-over-3d-tropical-lion-butterfly-bird-animal-floral-blacklight-uv-neon-glow-fluorescent-t-shirt-men</a:t>
            </a:r>
            <a:endParaRPr lang="de-DE" smtClean="0"/>
          </a:p>
          <a:p>
            <a:r>
              <a:rPr lang="de-DE" smtClean="0">
                <a:hlinkClick r:id="rId5"/>
              </a:rPr>
              <a:t>http://www.aofmoka.com/products/handmade-art-floral-parrot-leopard-african-elephant-woman-balloons-blacklight-uv-neon-fluorescent-print-t-shirt-men</a:t>
            </a:r>
            <a:endParaRPr lang="de-DE"/>
          </a:p>
        </p:txBody>
      </p:sp>
      <p:sp>
        <p:nvSpPr>
          <p:cNvPr id="4" name="Slide Number Placeholder 3"/>
          <p:cNvSpPr>
            <a:spLocks noGrp="1"/>
          </p:cNvSpPr>
          <p:nvPr>
            <p:ph type="sldNum" sz="quarter" idx="10"/>
          </p:nvPr>
        </p:nvSpPr>
        <p:spPr/>
        <p:txBody>
          <a:bodyPr/>
          <a:lstStyle/>
          <a:p>
            <a:fld id="{2C5B0F0C-65A7-4CA1-99FD-5DA51561A4DE}" type="slidenum">
              <a:rPr lang="de-DE" smtClean="0"/>
              <a:t>8</a:t>
            </a:fld>
            <a:endParaRPr lang="de-DE"/>
          </a:p>
        </p:txBody>
      </p:sp>
    </p:spTree>
    <p:extLst>
      <p:ext uri="{BB962C8B-B14F-4D97-AF65-F5344CB8AC3E}">
        <p14:creationId xmlns:p14="http://schemas.microsoft.com/office/powerpoint/2010/main" val="16042045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Source: </a:t>
            </a:r>
            <a:r>
              <a:rPr lang="de-DE" smtClean="0">
                <a:hlinkClick r:id="rId3"/>
              </a:rPr>
              <a:t>https://media.karousell.com/media/photos/products/2019/03/20/nalgene_bottle_1553087161_dd55f945.jpg</a:t>
            </a:r>
            <a:endParaRPr lang="de-DE"/>
          </a:p>
        </p:txBody>
      </p:sp>
      <p:sp>
        <p:nvSpPr>
          <p:cNvPr id="4" name="Slide Number Placeholder 3"/>
          <p:cNvSpPr>
            <a:spLocks noGrp="1"/>
          </p:cNvSpPr>
          <p:nvPr>
            <p:ph type="sldNum" sz="quarter" idx="10"/>
          </p:nvPr>
        </p:nvSpPr>
        <p:spPr/>
        <p:txBody>
          <a:bodyPr/>
          <a:lstStyle/>
          <a:p>
            <a:fld id="{2C5B0F0C-65A7-4CA1-99FD-5DA51561A4DE}" type="slidenum">
              <a:rPr lang="de-DE" smtClean="0"/>
              <a:t>9</a:t>
            </a:fld>
            <a:endParaRPr lang="de-DE"/>
          </a:p>
        </p:txBody>
      </p:sp>
    </p:spTree>
    <p:extLst>
      <p:ext uri="{BB962C8B-B14F-4D97-AF65-F5344CB8AC3E}">
        <p14:creationId xmlns:p14="http://schemas.microsoft.com/office/powerpoint/2010/main" val="25665425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3.xml"/><Relationship Id="rId5" Type="http://schemas.openxmlformats.org/officeDocument/2006/relationships/image" Target="../media/image16.png"/><Relationship Id="rId4" Type="http://schemas.openxmlformats.org/officeDocument/2006/relationships/image" Target="../media/image17.jpe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1.jpg"/><Relationship Id="rId7"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image" Target="../media/image12.jpg"/><Relationship Id="rId9" Type="http://schemas.openxmlformats.org/officeDocument/2006/relationships/image" Target="../media/image16.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Fußzeilenplatzhalter 2"/>
          <p:cNvSpPr>
            <a:spLocks noGrp="1"/>
          </p:cNvSpPr>
          <p:nvPr>
            <p:ph type="ftr" sz="quarter" idx="10"/>
          </p:nvPr>
        </p:nvSpPr>
        <p:spPr/>
        <p:txBody>
          <a:bodyPr/>
          <a:lstStyle/>
          <a:p>
            <a:endParaRPr lang="de-DE" dirty="0"/>
          </a:p>
        </p:txBody>
      </p:sp>
    </p:spTree>
    <p:extLst>
      <p:ext uri="{BB962C8B-B14F-4D97-AF65-F5344CB8AC3E}">
        <p14:creationId xmlns:p14="http://schemas.microsoft.com/office/powerpoint/2010/main" val="287389430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522817" y="1198563"/>
            <a:ext cx="5469467" cy="4894262"/>
          </a:xfrm>
        </p:spPr>
        <p:txBody>
          <a:bodyPr/>
          <a:lstStyle>
            <a:lvl1pPr>
              <a:defRPr sz="2800"/>
            </a:lvl1pPr>
            <a:lvl2pPr>
              <a:defRPr sz="2400"/>
            </a:lvl2pPr>
            <a:lvl3pPr>
              <a:defRPr sz="2000"/>
            </a:lvl3pPr>
            <a:lvl4pPr>
              <a:defRPr sz="1800"/>
            </a:lvl4pPr>
            <a:lvl5pPr>
              <a:defRPr sz="16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6195484" y="1198563"/>
            <a:ext cx="5469467" cy="4894262"/>
          </a:xfrm>
        </p:spPr>
        <p:txBody>
          <a:bodyPr/>
          <a:lstStyle>
            <a:lvl1pPr>
              <a:defRPr sz="2800"/>
            </a:lvl1pPr>
            <a:lvl2pPr>
              <a:defRPr sz="2400"/>
            </a:lvl2pPr>
            <a:lvl3pPr>
              <a:defRPr sz="2000"/>
            </a:lvl3pPr>
            <a:lvl4pPr>
              <a:defRPr sz="1800"/>
            </a:lvl4pPr>
            <a:lvl5pPr>
              <a:defRPr sz="16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Rectangle 12"/>
          <p:cNvSpPr>
            <a:spLocks noGrp="1" noChangeArrowheads="1"/>
          </p:cNvSpPr>
          <p:nvPr>
            <p:ph type="ftr" sz="quarter" idx="10"/>
          </p:nvPr>
        </p:nvSpPr>
        <p:spPr>
          <a:ln/>
        </p:spPr>
        <p:txBody>
          <a:bodyPr/>
          <a:lstStyle>
            <a:lvl1pPr>
              <a:defRPr/>
            </a:lvl1pPr>
          </a:lstStyle>
          <a:p>
            <a:r>
              <a:rPr lang="de-DE" dirty="0" smtClean="0">
                <a:solidFill>
                  <a:srgbClr val="000000"/>
                </a:solidFill>
                <a:latin typeface="Calibri" panose="020F0502020204030204" pitchFamily="34" charset="0"/>
              </a:rPr>
              <a:t>Carsten </a:t>
            </a:r>
            <a:r>
              <a:rPr lang="de-DE" dirty="0" err="1" smtClean="0">
                <a:solidFill>
                  <a:srgbClr val="000000"/>
                </a:solidFill>
                <a:latin typeface="Calibri" panose="020F0502020204030204" pitchFamily="34" charset="0"/>
              </a:rPr>
              <a:t>Dachsbacher</a:t>
            </a:r>
            <a:endParaRPr lang="de-DE" dirty="0">
              <a:solidFill>
                <a:srgbClr val="000000"/>
              </a:solidFill>
              <a:latin typeface="Calibri" panose="020F0502020204030204" pitchFamily="34" charset="0"/>
            </a:endParaRPr>
          </a:p>
        </p:txBody>
      </p:sp>
      <p:sp>
        <p:nvSpPr>
          <p:cNvPr id="6" name="Datumsplatzhalter 10"/>
          <p:cNvSpPr>
            <a:spLocks noGrp="1"/>
          </p:cNvSpPr>
          <p:nvPr>
            <p:ph type="dt" sz="half" idx="11"/>
          </p:nvPr>
        </p:nvSpPr>
        <p:spPr>
          <a:xfrm>
            <a:off x="816000" y="6444000"/>
            <a:ext cx="1392000" cy="360000"/>
          </a:xfrm>
          <a:prstGeom prst="rect">
            <a:avLst/>
          </a:prstGeom>
        </p:spPr>
        <p:txBody>
          <a:bodyPr vert="horz" lIns="0" tIns="0" rIns="0" bIns="0" rtlCol="0" anchor="t" anchorCtr="0"/>
          <a:lstStyle>
            <a:lvl1pPr algn="l">
              <a:defRPr sz="900" baseline="0">
                <a:solidFill>
                  <a:schemeClr val="tx1"/>
                </a:solidFill>
              </a:defRPr>
            </a:lvl1pPr>
          </a:lstStyle>
          <a:p>
            <a:r>
              <a:rPr lang="de-DE" smtClean="0">
                <a:solidFill>
                  <a:srgbClr val="000000"/>
                </a:solidFill>
              </a:rPr>
              <a:t>04.06.2013</a:t>
            </a:r>
            <a:endParaRPr lang="de-DE" dirty="0">
              <a:solidFill>
                <a:srgbClr val="000000"/>
              </a:solidFill>
            </a:endParaRPr>
          </a:p>
        </p:txBody>
      </p:sp>
      <p:sp>
        <p:nvSpPr>
          <p:cNvPr id="7" name="Foliennummernplatzhalter 12"/>
          <p:cNvSpPr>
            <a:spLocks noGrp="1"/>
          </p:cNvSpPr>
          <p:nvPr>
            <p:ph type="sldNum" sz="quarter" idx="4"/>
          </p:nvPr>
        </p:nvSpPr>
        <p:spPr>
          <a:xfrm>
            <a:off x="336000" y="6444000"/>
            <a:ext cx="432000" cy="360000"/>
          </a:xfrm>
          <a:prstGeom prst="rect">
            <a:avLst/>
          </a:prstGeom>
        </p:spPr>
        <p:txBody>
          <a:bodyPr vert="horz" wrap="square" lIns="0" tIns="0" rIns="0" bIns="0" rtlCol="0" anchor="t" anchorCtr="0"/>
          <a:lstStyle>
            <a:lvl1pPr algn="l">
              <a:defRPr sz="900" b="1" baseline="0">
                <a:solidFill>
                  <a:schemeClr val="tx1"/>
                </a:solidFill>
              </a:defRPr>
            </a:lvl1pPr>
          </a:lstStyle>
          <a:p>
            <a:fld id="{1CA33F6A-4DE0-4F11-8018-7C04A14942AE}" type="slidenum">
              <a:rPr lang="de-DE" smtClean="0">
                <a:solidFill>
                  <a:srgbClr val="000000"/>
                </a:solidFill>
              </a:rPr>
              <a:pPr/>
              <a:t>‹#›</a:t>
            </a:fld>
            <a:endParaRPr lang="de-DE" dirty="0">
              <a:solidFill>
                <a:srgbClr val="000000"/>
              </a:solidFill>
            </a:endParaRPr>
          </a:p>
        </p:txBody>
      </p:sp>
    </p:spTree>
    <p:extLst>
      <p:ext uri="{BB962C8B-B14F-4D97-AF65-F5344CB8AC3E}">
        <p14:creationId xmlns:p14="http://schemas.microsoft.com/office/powerpoint/2010/main" val="199740155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4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Textplatzhalt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4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Rectangle 12"/>
          <p:cNvSpPr>
            <a:spLocks noGrp="1" noChangeArrowheads="1"/>
          </p:cNvSpPr>
          <p:nvPr>
            <p:ph type="ftr" sz="quarter" idx="10"/>
          </p:nvPr>
        </p:nvSpPr>
        <p:spPr>
          <a:ln/>
        </p:spPr>
        <p:txBody>
          <a:bodyPr/>
          <a:lstStyle>
            <a:lvl1pPr>
              <a:defRPr/>
            </a:lvl1pPr>
          </a:lstStyle>
          <a:p>
            <a:r>
              <a:rPr lang="de-DE" dirty="0" smtClean="0">
                <a:solidFill>
                  <a:srgbClr val="000000"/>
                </a:solidFill>
                <a:latin typeface="Calibri" panose="020F0502020204030204" pitchFamily="34" charset="0"/>
              </a:rPr>
              <a:t>Carsten </a:t>
            </a:r>
            <a:r>
              <a:rPr lang="de-DE" dirty="0" err="1" smtClean="0">
                <a:solidFill>
                  <a:srgbClr val="000000"/>
                </a:solidFill>
                <a:latin typeface="Calibri" panose="020F0502020204030204" pitchFamily="34" charset="0"/>
              </a:rPr>
              <a:t>Dachsbacher</a:t>
            </a:r>
            <a:endParaRPr lang="de-DE" dirty="0">
              <a:solidFill>
                <a:srgbClr val="000000"/>
              </a:solidFill>
              <a:latin typeface="Calibri" panose="020F0502020204030204" pitchFamily="34" charset="0"/>
            </a:endParaRPr>
          </a:p>
        </p:txBody>
      </p:sp>
      <p:sp>
        <p:nvSpPr>
          <p:cNvPr id="8" name="Datumsplatzhalter 10"/>
          <p:cNvSpPr>
            <a:spLocks noGrp="1"/>
          </p:cNvSpPr>
          <p:nvPr>
            <p:ph type="dt" sz="half" idx="11"/>
          </p:nvPr>
        </p:nvSpPr>
        <p:spPr>
          <a:xfrm>
            <a:off x="816000" y="6444000"/>
            <a:ext cx="1392000" cy="360000"/>
          </a:xfrm>
          <a:prstGeom prst="rect">
            <a:avLst/>
          </a:prstGeom>
        </p:spPr>
        <p:txBody>
          <a:bodyPr vert="horz" lIns="0" tIns="0" rIns="0" bIns="0" rtlCol="0" anchor="t" anchorCtr="0"/>
          <a:lstStyle>
            <a:lvl1pPr algn="l">
              <a:defRPr sz="900" baseline="0">
                <a:solidFill>
                  <a:schemeClr val="tx1"/>
                </a:solidFill>
              </a:defRPr>
            </a:lvl1pPr>
          </a:lstStyle>
          <a:p>
            <a:r>
              <a:rPr lang="de-DE" smtClean="0">
                <a:solidFill>
                  <a:srgbClr val="000000"/>
                </a:solidFill>
              </a:rPr>
              <a:t>04.06.2013</a:t>
            </a:r>
            <a:endParaRPr lang="de-DE" dirty="0">
              <a:solidFill>
                <a:srgbClr val="000000"/>
              </a:solidFill>
            </a:endParaRPr>
          </a:p>
        </p:txBody>
      </p:sp>
      <p:sp>
        <p:nvSpPr>
          <p:cNvPr id="9" name="Foliennummernplatzhalter 12"/>
          <p:cNvSpPr>
            <a:spLocks noGrp="1"/>
          </p:cNvSpPr>
          <p:nvPr>
            <p:ph type="sldNum" sz="quarter" idx="12"/>
          </p:nvPr>
        </p:nvSpPr>
        <p:spPr>
          <a:xfrm>
            <a:off x="336000" y="6444000"/>
            <a:ext cx="432000" cy="360000"/>
          </a:xfrm>
          <a:prstGeom prst="rect">
            <a:avLst/>
          </a:prstGeom>
        </p:spPr>
        <p:txBody>
          <a:bodyPr vert="horz" wrap="square" lIns="0" tIns="0" rIns="0" bIns="0" rtlCol="0" anchor="t" anchorCtr="0"/>
          <a:lstStyle>
            <a:lvl1pPr algn="r">
              <a:defRPr sz="900" b="1" baseline="0">
                <a:solidFill>
                  <a:schemeClr val="tx1"/>
                </a:solidFill>
              </a:defRPr>
            </a:lvl1pPr>
          </a:lstStyle>
          <a:p>
            <a:fld id="{1CA33F6A-4DE0-4F11-8018-7C04A14942AE}" type="slidenum">
              <a:rPr lang="de-DE" smtClean="0">
                <a:solidFill>
                  <a:srgbClr val="000000"/>
                </a:solidFill>
              </a:rPr>
              <a:pPr/>
              <a:t>‹#›</a:t>
            </a:fld>
            <a:endParaRPr lang="de-DE" dirty="0">
              <a:solidFill>
                <a:srgbClr val="000000"/>
              </a:solidFill>
            </a:endParaRPr>
          </a:p>
        </p:txBody>
      </p:sp>
    </p:spTree>
    <p:extLst>
      <p:ext uri="{BB962C8B-B14F-4D97-AF65-F5344CB8AC3E}">
        <p14:creationId xmlns:p14="http://schemas.microsoft.com/office/powerpoint/2010/main" val="110932923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dirty="0"/>
          </a:p>
        </p:txBody>
      </p:sp>
      <p:sp>
        <p:nvSpPr>
          <p:cNvPr id="3" name="Rectangle 12"/>
          <p:cNvSpPr>
            <a:spLocks noGrp="1" noChangeArrowheads="1"/>
          </p:cNvSpPr>
          <p:nvPr>
            <p:ph type="ftr" sz="quarter" idx="10"/>
          </p:nvPr>
        </p:nvSpPr>
        <p:spPr>
          <a:ln/>
        </p:spPr>
        <p:txBody>
          <a:bodyPr/>
          <a:lstStyle>
            <a:lvl1pPr>
              <a:defRPr/>
            </a:lvl1pPr>
          </a:lstStyle>
          <a:p>
            <a:r>
              <a:rPr lang="de-DE" dirty="0" smtClean="0">
                <a:solidFill>
                  <a:srgbClr val="000000"/>
                </a:solidFill>
                <a:latin typeface="Calibri" panose="020F0502020204030204" pitchFamily="34" charset="0"/>
              </a:rPr>
              <a:t>Carsten </a:t>
            </a:r>
            <a:r>
              <a:rPr lang="de-DE" dirty="0" err="1" smtClean="0">
                <a:solidFill>
                  <a:srgbClr val="000000"/>
                </a:solidFill>
                <a:latin typeface="Calibri" panose="020F0502020204030204" pitchFamily="34" charset="0"/>
              </a:rPr>
              <a:t>Dachsbacher</a:t>
            </a:r>
            <a:endParaRPr lang="de-DE" dirty="0">
              <a:solidFill>
                <a:srgbClr val="000000"/>
              </a:solidFill>
              <a:latin typeface="Calibri" panose="020F0502020204030204" pitchFamily="34" charset="0"/>
            </a:endParaRPr>
          </a:p>
        </p:txBody>
      </p:sp>
      <p:sp>
        <p:nvSpPr>
          <p:cNvPr id="4" name="Datumsplatzhalter 10"/>
          <p:cNvSpPr>
            <a:spLocks noGrp="1"/>
          </p:cNvSpPr>
          <p:nvPr>
            <p:ph type="dt" sz="half" idx="2"/>
          </p:nvPr>
        </p:nvSpPr>
        <p:spPr>
          <a:xfrm>
            <a:off x="816000" y="6444000"/>
            <a:ext cx="1392000" cy="360000"/>
          </a:xfrm>
          <a:prstGeom prst="rect">
            <a:avLst/>
          </a:prstGeom>
        </p:spPr>
        <p:txBody>
          <a:bodyPr vert="horz" lIns="0" tIns="0" rIns="0" bIns="0" rtlCol="0" anchor="t" anchorCtr="0"/>
          <a:lstStyle>
            <a:lvl1pPr algn="l">
              <a:defRPr sz="900" baseline="0">
                <a:solidFill>
                  <a:schemeClr val="tx1"/>
                </a:solidFill>
              </a:defRPr>
            </a:lvl1pPr>
          </a:lstStyle>
          <a:p>
            <a:r>
              <a:rPr lang="de-DE" smtClean="0">
                <a:solidFill>
                  <a:srgbClr val="000000"/>
                </a:solidFill>
              </a:rPr>
              <a:t>04.06.2013</a:t>
            </a:r>
            <a:endParaRPr lang="de-DE" dirty="0">
              <a:solidFill>
                <a:srgbClr val="000000"/>
              </a:solidFill>
            </a:endParaRPr>
          </a:p>
        </p:txBody>
      </p:sp>
      <p:sp>
        <p:nvSpPr>
          <p:cNvPr id="5" name="Foliennummernplatzhalter 12"/>
          <p:cNvSpPr>
            <a:spLocks noGrp="1"/>
          </p:cNvSpPr>
          <p:nvPr>
            <p:ph type="sldNum" sz="quarter" idx="4"/>
          </p:nvPr>
        </p:nvSpPr>
        <p:spPr>
          <a:xfrm>
            <a:off x="336000" y="6444000"/>
            <a:ext cx="432000" cy="360000"/>
          </a:xfrm>
          <a:prstGeom prst="rect">
            <a:avLst/>
          </a:prstGeom>
        </p:spPr>
        <p:txBody>
          <a:bodyPr vert="horz" wrap="square" lIns="0" tIns="0" rIns="0" bIns="0" rtlCol="0" anchor="t" anchorCtr="0"/>
          <a:lstStyle>
            <a:lvl1pPr algn="l">
              <a:defRPr sz="900" b="1" baseline="0">
                <a:solidFill>
                  <a:schemeClr val="tx1"/>
                </a:solidFill>
              </a:defRPr>
            </a:lvl1pPr>
          </a:lstStyle>
          <a:p>
            <a:fld id="{1CA33F6A-4DE0-4F11-8018-7C04A14942AE}" type="slidenum">
              <a:rPr lang="de-DE" smtClean="0">
                <a:solidFill>
                  <a:srgbClr val="000000"/>
                </a:solidFill>
              </a:rPr>
              <a:pPr/>
              <a:t>‹#›</a:t>
            </a:fld>
            <a:endParaRPr lang="de-DE" dirty="0">
              <a:solidFill>
                <a:srgbClr val="000000"/>
              </a:solidFill>
            </a:endParaRPr>
          </a:p>
        </p:txBody>
      </p:sp>
    </p:spTree>
    <p:extLst>
      <p:ext uri="{BB962C8B-B14F-4D97-AF65-F5344CB8AC3E}">
        <p14:creationId xmlns:p14="http://schemas.microsoft.com/office/powerpoint/2010/main" val="885585768"/>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2"/>
          <p:cNvSpPr>
            <a:spLocks noGrp="1" noChangeArrowheads="1"/>
          </p:cNvSpPr>
          <p:nvPr>
            <p:ph type="ftr" sz="quarter" idx="10"/>
          </p:nvPr>
        </p:nvSpPr>
        <p:spPr>
          <a:ln/>
        </p:spPr>
        <p:txBody>
          <a:bodyPr/>
          <a:lstStyle>
            <a:lvl1pPr>
              <a:defRPr/>
            </a:lvl1pPr>
          </a:lstStyle>
          <a:p>
            <a:r>
              <a:rPr lang="de-DE" dirty="0" smtClean="0">
                <a:solidFill>
                  <a:srgbClr val="000000"/>
                </a:solidFill>
                <a:latin typeface="Calibri" panose="020F0502020204030204" pitchFamily="34" charset="0"/>
              </a:rPr>
              <a:t>Carsten </a:t>
            </a:r>
            <a:r>
              <a:rPr lang="de-DE" dirty="0" err="1" smtClean="0">
                <a:solidFill>
                  <a:srgbClr val="000000"/>
                </a:solidFill>
                <a:latin typeface="Calibri" panose="020F0502020204030204" pitchFamily="34" charset="0"/>
              </a:rPr>
              <a:t>Dachsbacher</a:t>
            </a:r>
            <a:endParaRPr lang="de-DE" dirty="0">
              <a:solidFill>
                <a:srgbClr val="000000"/>
              </a:solidFill>
              <a:latin typeface="Calibri" panose="020F0502020204030204" pitchFamily="34" charset="0"/>
            </a:endParaRPr>
          </a:p>
        </p:txBody>
      </p:sp>
      <p:sp>
        <p:nvSpPr>
          <p:cNvPr id="3" name="Datumsplatzhalter 10"/>
          <p:cNvSpPr>
            <a:spLocks noGrp="1"/>
          </p:cNvSpPr>
          <p:nvPr>
            <p:ph type="dt" sz="half" idx="2"/>
          </p:nvPr>
        </p:nvSpPr>
        <p:spPr>
          <a:xfrm>
            <a:off x="816000" y="6444000"/>
            <a:ext cx="1392000" cy="360000"/>
          </a:xfrm>
          <a:prstGeom prst="rect">
            <a:avLst/>
          </a:prstGeom>
        </p:spPr>
        <p:txBody>
          <a:bodyPr vert="horz" lIns="0" tIns="0" rIns="0" bIns="0" rtlCol="0" anchor="t" anchorCtr="0"/>
          <a:lstStyle>
            <a:lvl1pPr algn="l">
              <a:defRPr sz="900" baseline="0">
                <a:solidFill>
                  <a:schemeClr val="tx1"/>
                </a:solidFill>
              </a:defRPr>
            </a:lvl1pPr>
          </a:lstStyle>
          <a:p>
            <a:r>
              <a:rPr lang="de-DE" smtClean="0">
                <a:solidFill>
                  <a:srgbClr val="000000"/>
                </a:solidFill>
              </a:rPr>
              <a:t>04.06.2013</a:t>
            </a:r>
            <a:endParaRPr lang="de-DE" dirty="0">
              <a:solidFill>
                <a:srgbClr val="000000"/>
              </a:solidFill>
            </a:endParaRPr>
          </a:p>
        </p:txBody>
      </p:sp>
      <p:sp>
        <p:nvSpPr>
          <p:cNvPr id="4" name="Foliennummernplatzhalter 12"/>
          <p:cNvSpPr>
            <a:spLocks noGrp="1"/>
          </p:cNvSpPr>
          <p:nvPr>
            <p:ph type="sldNum" sz="quarter" idx="4"/>
          </p:nvPr>
        </p:nvSpPr>
        <p:spPr>
          <a:xfrm>
            <a:off x="336000" y="6444000"/>
            <a:ext cx="432000" cy="360000"/>
          </a:xfrm>
          <a:prstGeom prst="rect">
            <a:avLst/>
          </a:prstGeom>
        </p:spPr>
        <p:txBody>
          <a:bodyPr vert="horz" wrap="square" lIns="0" tIns="0" rIns="0" bIns="0" rtlCol="0" anchor="t" anchorCtr="0"/>
          <a:lstStyle>
            <a:lvl1pPr algn="l">
              <a:defRPr sz="900" b="1" baseline="0">
                <a:solidFill>
                  <a:schemeClr val="tx1"/>
                </a:solidFill>
              </a:defRPr>
            </a:lvl1pPr>
          </a:lstStyle>
          <a:p>
            <a:fld id="{1CA33F6A-4DE0-4F11-8018-7C04A14942AE}" type="slidenum">
              <a:rPr lang="de-DE" smtClean="0">
                <a:solidFill>
                  <a:srgbClr val="000000"/>
                </a:solidFill>
              </a:rPr>
              <a:pPr/>
              <a:t>‹#›</a:t>
            </a:fld>
            <a:endParaRPr lang="de-DE" dirty="0">
              <a:solidFill>
                <a:srgbClr val="000000"/>
              </a:solidFill>
            </a:endParaRPr>
          </a:p>
        </p:txBody>
      </p:sp>
    </p:spTree>
    <p:extLst>
      <p:ext uri="{BB962C8B-B14F-4D97-AF65-F5344CB8AC3E}">
        <p14:creationId xmlns:p14="http://schemas.microsoft.com/office/powerpoint/2010/main" val="125346856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lstStyle>
            <a:lvl1pPr algn="l">
              <a:defRPr sz="2000" b="1"/>
            </a:lvl1pPr>
          </a:lstStyle>
          <a:p>
            <a:r>
              <a:rPr lang="de-DE" smtClean="0"/>
              <a:t>Titelmasterformat durch Klicken bearbeiten</a:t>
            </a:r>
            <a:endParaRPr lang="de-DE" dirty="0"/>
          </a:p>
        </p:txBody>
      </p:sp>
      <p:sp>
        <p:nvSpPr>
          <p:cNvPr id="3" name="Inhaltsplatzhalt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18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Textplatzhalt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12"/>
          <p:cNvSpPr>
            <a:spLocks noGrp="1" noChangeArrowheads="1"/>
          </p:cNvSpPr>
          <p:nvPr>
            <p:ph type="ftr" sz="quarter" idx="10"/>
          </p:nvPr>
        </p:nvSpPr>
        <p:spPr>
          <a:ln/>
        </p:spPr>
        <p:txBody>
          <a:bodyPr/>
          <a:lstStyle>
            <a:lvl1pPr>
              <a:defRPr/>
            </a:lvl1pPr>
          </a:lstStyle>
          <a:p>
            <a:r>
              <a:rPr lang="de-DE" dirty="0" smtClean="0">
                <a:solidFill>
                  <a:srgbClr val="000000"/>
                </a:solidFill>
                <a:latin typeface="Calibri" panose="020F0502020204030204" pitchFamily="34" charset="0"/>
              </a:rPr>
              <a:t>Carsten </a:t>
            </a:r>
            <a:r>
              <a:rPr lang="de-DE" dirty="0" err="1" smtClean="0">
                <a:solidFill>
                  <a:srgbClr val="000000"/>
                </a:solidFill>
                <a:latin typeface="Calibri" panose="020F0502020204030204" pitchFamily="34" charset="0"/>
              </a:rPr>
              <a:t>Dachsbacher</a:t>
            </a:r>
            <a:endParaRPr lang="de-DE" dirty="0">
              <a:solidFill>
                <a:srgbClr val="000000"/>
              </a:solidFill>
              <a:latin typeface="Calibri" panose="020F0502020204030204" pitchFamily="34" charset="0"/>
            </a:endParaRPr>
          </a:p>
        </p:txBody>
      </p:sp>
      <p:sp>
        <p:nvSpPr>
          <p:cNvPr id="6" name="Datumsplatzhalter 10"/>
          <p:cNvSpPr>
            <a:spLocks noGrp="1"/>
          </p:cNvSpPr>
          <p:nvPr>
            <p:ph type="dt" sz="half" idx="11"/>
          </p:nvPr>
        </p:nvSpPr>
        <p:spPr>
          <a:xfrm>
            <a:off x="816000" y="6444000"/>
            <a:ext cx="1152000" cy="360000"/>
          </a:xfrm>
          <a:prstGeom prst="rect">
            <a:avLst/>
          </a:prstGeom>
        </p:spPr>
        <p:txBody>
          <a:bodyPr vert="horz" lIns="0" tIns="0" rIns="0" bIns="0" rtlCol="0" anchor="t" anchorCtr="0"/>
          <a:lstStyle>
            <a:lvl1pPr algn="l">
              <a:defRPr sz="900" baseline="0">
                <a:solidFill>
                  <a:schemeClr val="tx1"/>
                </a:solidFill>
              </a:defRPr>
            </a:lvl1pPr>
          </a:lstStyle>
          <a:p>
            <a:r>
              <a:rPr lang="de-DE" smtClean="0">
                <a:solidFill>
                  <a:srgbClr val="000000"/>
                </a:solidFill>
              </a:rPr>
              <a:t>04.06.2013</a:t>
            </a:r>
            <a:endParaRPr lang="de-DE" dirty="0">
              <a:solidFill>
                <a:srgbClr val="000000"/>
              </a:solidFill>
            </a:endParaRPr>
          </a:p>
        </p:txBody>
      </p:sp>
      <p:sp>
        <p:nvSpPr>
          <p:cNvPr id="7" name="Foliennummernplatzhalter 12"/>
          <p:cNvSpPr>
            <a:spLocks noGrp="1"/>
          </p:cNvSpPr>
          <p:nvPr>
            <p:ph type="sldNum" sz="quarter" idx="4"/>
          </p:nvPr>
        </p:nvSpPr>
        <p:spPr>
          <a:xfrm>
            <a:off x="336000" y="6444000"/>
            <a:ext cx="432000" cy="360000"/>
          </a:xfrm>
          <a:prstGeom prst="rect">
            <a:avLst/>
          </a:prstGeom>
        </p:spPr>
        <p:txBody>
          <a:bodyPr vert="horz" wrap="square" lIns="0" tIns="0" rIns="0" bIns="0" rtlCol="0" anchor="t" anchorCtr="0"/>
          <a:lstStyle>
            <a:lvl1pPr algn="l">
              <a:defRPr sz="900" b="1" baseline="0">
                <a:solidFill>
                  <a:schemeClr val="tx1"/>
                </a:solidFill>
              </a:defRPr>
            </a:lvl1pPr>
          </a:lstStyle>
          <a:p>
            <a:fld id="{1CA33F6A-4DE0-4F11-8018-7C04A14942AE}" type="slidenum">
              <a:rPr lang="de-DE" smtClean="0">
                <a:solidFill>
                  <a:srgbClr val="000000"/>
                </a:solidFill>
              </a:rPr>
              <a:pPr/>
              <a:t>‹#›</a:t>
            </a:fld>
            <a:endParaRPr lang="de-DE" dirty="0">
              <a:solidFill>
                <a:srgbClr val="000000"/>
              </a:solidFill>
            </a:endParaRPr>
          </a:p>
        </p:txBody>
      </p:sp>
    </p:spTree>
    <p:extLst>
      <p:ext uri="{BB962C8B-B14F-4D97-AF65-F5344CB8AC3E}">
        <p14:creationId xmlns:p14="http://schemas.microsoft.com/office/powerpoint/2010/main" val="1337048153"/>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durch Klicken auf Symbol hinzufügen</a:t>
            </a:r>
          </a:p>
        </p:txBody>
      </p:sp>
      <p:sp>
        <p:nvSpPr>
          <p:cNvPr id="4" name="Textplatzhalt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12"/>
          <p:cNvSpPr>
            <a:spLocks noGrp="1" noChangeArrowheads="1"/>
          </p:cNvSpPr>
          <p:nvPr>
            <p:ph type="ftr" sz="quarter" idx="10"/>
          </p:nvPr>
        </p:nvSpPr>
        <p:spPr>
          <a:ln/>
        </p:spPr>
        <p:txBody>
          <a:bodyPr/>
          <a:lstStyle>
            <a:lvl1pPr>
              <a:defRPr/>
            </a:lvl1pPr>
          </a:lstStyle>
          <a:p>
            <a:r>
              <a:rPr lang="de-DE" dirty="0" smtClean="0">
                <a:solidFill>
                  <a:srgbClr val="000000"/>
                </a:solidFill>
                <a:latin typeface="Calibri" panose="020F0502020204030204" pitchFamily="34" charset="0"/>
              </a:rPr>
              <a:t>Carsten </a:t>
            </a:r>
            <a:r>
              <a:rPr lang="de-DE" dirty="0" err="1" smtClean="0">
                <a:solidFill>
                  <a:srgbClr val="000000"/>
                </a:solidFill>
                <a:latin typeface="Calibri" panose="020F0502020204030204" pitchFamily="34" charset="0"/>
              </a:rPr>
              <a:t>Dachsbacher</a:t>
            </a:r>
            <a:endParaRPr lang="de-DE" dirty="0">
              <a:solidFill>
                <a:srgbClr val="000000"/>
              </a:solidFill>
              <a:latin typeface="Calibri" panose="020F0502020204030204" pitchFamily="34" charset="0"/>
            </a:endParaRPr>
          </a:p>
        </p:txBody>
      </p:sp>
      <p:sp>
        <p:nvSpPr>
          <p:cNvPr id="6" name="Datumsplatzhalter 10"/>
          <p:cNvSpPr>
            <a:spLocks noGrp="1"/>
          </p:cNvSpPr>
          <p:nvPr>
            <p:ph type="dt" sz="half" idx="11"/>
          </p:nvPr>
        </p:nvSpPr>
        <p:spPr>
          <a:xfrm>
            <a:off x="816000" y="6444000"/>
            <a:ext cx="1392000" cy="360000"/>
          </a:xfrm>
          <a:prstGeom prst="rect">
            <a:avLst/>
          </a:prstGeom>
        </p:spPr>
        <p:txBody>
          <a:bodyPr vert="horz" lIns="0" tIns="0" rIns="0" bIns="0" rtlCol="0" anchor="t" anchorCtr="0"/>
          <a:lstStyle>
            <a:lvl1pPr algn="l">
              <a:defRPr sz="900" baseline="0">
                <a:solidFill>
                  <a:schemeClr val="tx1"/>
                </a:solidFill>
              </a:defRPr>
            </a:lvl1pPr>
          </a:lstStyle>
          <a:p>
            <a:r>
              <a:rPr lang="de-DE" smtClean="0">
                <a:solidFill>
                  <a:srgbClr val="000000"/>
                </a:solidFill>
              </a:rPr>
              <a:t>04.06.2013</a:t>
            </a:r>
            <a:endParaRPr lang="de-DE" dirty="0">
              <a:solidFill>
                <a:srgbClr val="000000"/>
              </a:solidFill>
            </a:endParaRPr>
          </a:p>
        </p:txBody>
      </p:sp>
      <p:sp>
        <p:nvSpPr>
          <p:cNvPr id="7" name="Foliennummernplatzhalter 12"/>
          <p:cNvSpPr>
            <a:spLocks noGrp="1"/>
          </p:cNvSpPr>
          <p:nvPr>
            <p:ph type="sldNum" sz="quarter" idx="4"/>
          </p:nvPr>
        </p:nvSpPr>
        <p:spPr>
          <a:xfrm>
            <a:off x="336000" y="6444000"/>
            <a:ext cx="432000" cy="360000"/>
          </a:xfrm>
          <a:prstGeom prst="rect">
            <a:avLst/>
          </a:prstGeom>
        </p:spPr>
        <p:txBody>
          <a:bodyPr vert="horz" wrap="square" lIns="0" tIns="0" rIns="0" bIns="0" rtlCol="0" anchor="t" anchorCtr="0"/>
          <a:lstStyle>
            <a:lvl1pPr algn="l">
              <a:defRPr sz="900" b="1" baseline="0">
                <a:solidFill>
                  <a:schemeClr val="tx1"/>
                </a:solidFill>
              </a:defRPr>
            </a:lvl1pPr>
          </a:lstStyle>
          <a:p>
            <a:fld id="{1CA33F6A-4DE0-4F11-8018-7C04A14942AE}" type="slidenum">
              <a:rPr lang="de-DE" smtClean="0">
                <a:solidFill>
                  <a:srgbClr val="000000"/>
                </a:solidFill>
              </a:rPr>
              <a:pPr/>
              <a:t>‹#›</a:t>
            </a:fld>
            <a:endParaRPr lang="de-DE" dirty="0">
              <a:solidFill>
                <a:srgbClr val="000000"/>
              </a:solidFill>
            </a:endParaRPr>
          </a:p>
        </p:txBody>
      </p:sp>
    </p:spTree>
    <p:extLst>
      <p:ext uri="{BB962C8B-B14F-4D97-AF65-F5344CB8AC3E}">
        <p14:creationId xmlns:p14="http://schemas.microsoft.com/office/powerpoint/2010/main" val="1362288693"/>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Rectangle 12"/>
          <p:cNvSpPr>
            <a:spLocks noGrp="1" noChangeArrowheads="1"/>
          </p:cNvSpPr>
          <p:nvPr>
            <p:ph type="ftr" sz="quarter" idx="10"/>
          </p:nvPr>
        </p:nvSpPr>
        <p:spPr>
          <a:ln/>
        </p:spPr>
        <p:txBody>
          <a:bodyPr/>
          <a:lstStyle>
            <a:lvl1pPr>
              <a:defRPr/>
            </a:lvl1pPr>
          </a:lstStyle>
          <a:p>
            <a:r>
              <a:rPr lang="en-US" dirty="0" smtClean="0">
                <a:solidFill>
                  <a:srgbClr val="000000"/>
                </a:solidFill>
                <a:latin typeface="Calibri" panose="020F0502020204030204" pitchFamily="34" charset="0"/>
              </a:rPr>
              <a:t>Carsten </a:t>
            </a:r>
            <a:r>
              <a:rPr lang="en-US" dirty="0" err="1" smtClean="0">
                <a:solidFill>
                  <a:srgbClr val="000000"/>
                </a:solidFill>
                <a:latin typeface="Calibri" panose="020F0502020204030204" pitchFamily="34" charset="0"/>
              </a:rPr>
              <a:t>Dachsbacher</a:t>
            </a:r>
            <a:endParaRPr lang="en-US" dirty="0">
              <a:solidFill>
                <a:srgbClr val="000000"/>
              </a:solidFill>
              <a:latin typeface="Calibri" panose="020F0502020204030204" pitchFamily="34" charset="0"/>
            </a:endParaRPr>
          </a:p>
        </p:txBody>
      </p:sp>
      <p:sp>
        <p:nvSpPr>
          <p:cNvPr id="5" name="Datumsplatzhalter 10"/>
          <p:cNvSpPr>
            <a:spLocks noGrp="1"/>
          </p:cNvSpPr>
          <p:nvPr>
            <p:ph type="dt" sz="half" idx="2"/>
          </p:nvPr>
        </p:nvSpPr>
        <p:spPr>
          <a:xfrm>
            <a:off x="816000" y="6444000"/>
            <a:ext cx="1392000" cy="360000"/>
          </a:xfrm>
          <a:prstGeom prst="rect">
            <a:avLst/>
          </a:prstGeom>
        </p:spPr>
        <p:txBody>
          <a:bodyPr vert="horz" lIns="0" tIns="0" rIns="0" bIns="0" rtlCol="0" anchor="t" anchorCtr="0"/>
          <a:lstStyle>
            <a:lvl1pPr algn="l">
              <a:defRPr sz="900" baseline="0">
                <a:solidFill>
                  <a:schemeClr val="tx1"/>
                </a:solidFill>
              </a:defRPr>
            </a:lvl1pPr>
          </a:lstStyle>
          <a:p>
            <a:r>
              <a:rPr lang="de-DE" smtClean="0">
                <a:solidFill>
                  <a:srgbClr val="000000"/>
                </a:solidFill>
              </a:rPr>
              <a:t>04.06.2013</a:t>
            </a:r>
            <a:endParaRPr lang="de-DE" dirty="0">
              <a:solidFill>
                <a:srgbClr val="000000"/>
              </a:solidFill>
            </a:endParaRPr>
          </a:p>
        </p:txBody>
      </p:sp>
      <p:sp>
        <p:nvSpPr>
          <p:cNvPr id="6" name="Foliennummernplatzhalter 12"/>
          <p:cNvSpPr>
            <a:spLocks noGrp="1"/>
          </p:cNvSpPr>
          <p:nvPr>
            <p:ph type="sldNum" sz="quarter" idx="4"/>
          </p:nvPr>
        </p:nvSpPr>
        <p:spPr>
          <a:xfrm>
            <a:off x="336000" y="6444000"/>
            <a:ext cx="432000" cy="360000"/>
          </a:xfrm>
          <a:prstGeom prst="rect">
            <a:avLst/>
          </a:prstGeom>
        </p:spPr>
        <p:txBody>
          <a:bodyPr vert="horz" wrap="square" lIns="0" tIns="0" rIns="0" bIns="0" rtlCol="0" anchor="t" anchorCtr="0"/>
          <a:lstStyle>
            <a:lvl1pPr algn="l">
              <a:defRPr sz="900" b="1" baseline="0">
                <a:solidFill>
                  <a:schemeClr val="tx1"/>
                </a:solidFill>
              </a:defRPr>
            </a:lvl1pPr>
          </a:lstStyle>
          <a:p>
            <a:fld id="{1CA33F6A-4DE0-4F11-8018-7C04A14942AE}" type="slidenum">
              <a:rPr lang="de-DE" smtClean="0">
                <a:solidFill>
                  <a:srgbClr val="000000"/>
                </a:solidFill>
              </a:rPr>
              <a:pPr/>
              <a:t>‹#›</a:t>
            </a:fld>
            <a:endParaRPr lang="de-DE" dirty="0">
              <a:solidFill>
                <a:srgbClr val="000000"/>
              </a:solidFill>
            </a:endParaRPr>
          </a:p>
        </p:txBody>
      </p:sp>
    </p:spTree>
    <p:extLst>
      <p:ext uri="{BB962C8B-B14F-4D97-AF65-F5344CB8AC3E}">
        <p14:creationId xmlns:p14="http://schemas.microsoft.com/office/powerpoint/2010/main" val="1640055251"/>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879418" y="333375"/>
            <a:ext cx="2785533" cy="57594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520700" y="333375"/>
            <a:ext cx="8155517" cy="575945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Rectangle 12"/>
          <p:cNvSpPr>
            <a:spLocks noGrp="1" noChangeArrowheads="1"/>
          </p:cNvSpPr>
          <p:nvPr>
            <p:ph type="ftr" sz="quarter" idx="10"/>
          </p:nvPr>
        </p:nvSpPr>
        <p:spPr>
          <a:ln/>
        </p:spPr>
        <p:txBody>
          <a:bodyPr/>
          <a:lstStyle>
            <a:lvl1pPr>
              <a:defRPr/>
            </a:lvl1pPr>
          </a:lstStyle>
          <a:p>
            <a:r>
              <a:rPr lang="en-US" dirty="0" smtClean="0">
                <a:solidFill>
                  <a:srgbClr val="000000"/>
                </a:solidFill>
                <a:latin typeface="Calibri" panose="020F0502020204030204" pitchFamily="34" charset="0"/>
              </a:rPr>
              <a:t>Carsten </a:t>
            </a:r>
            <a:r>
              <a:rPr lang="en-US" dirty="0" err="1" smtClean="0">
                <a:solidFill>
                  <a:srgbClr val="000000"/>
                </a:solidFill>
                <a:latin typeface="Calibri" panose="020F0502020204030204" pitchFamily="34" charset="0"/>
              </a:rPr>
              <a:t>Dachsbacher</a:t>
            </a:r>
            <a:endParaRPr lang="en-US" dirty="0">
              <a:solidFill>
                <a:srgbClr val="000000"/>
              </a:solidFill>
              <a:latin typeface="Calibri" panose="020F0502020204030204" pitchFamily="34" charset="0"/>
            </a:endParaRPr>
          </a:p>
        </p:txBody>
      </p:sp>
      <p:sp>
        <p:nvSpPr>
          <p:cNvPr id="5" name="Datumsplatzhalter 10"/>
          <p:cNvSpPr>
            <a:spLocks noGrp="1"/>
          </p:cNvSpPr>
          <p:nvPr>
            <p:ph type="dt" sz="half" idx="2"/>
          </p:nvPr>
        </p:nvSpPr>
        <p:spPr>
          <a:xfrm>
            <a:off x="816000" y="6444000"/>
            <a:ext cx="1392000" cy="360000"/>
          </a:xfrm>
          <a:prstGeom prst="rect">
            <a:avLst/>
          </a:prstGeom>
        </p:spPr>
        <p:txBody>
          <a:bodyPr vert="horz" lIns="0" tIns="0" rIns="0" bIns="0" rtlCol="0" anchor="t" anchorCtr="0"/>
          <a:lstStyle>
            <a:lvl1pPr algn="l">
              <a:defRPr sz="900" baseline="0">
                <a:solidFill>
                  <a:schemeClr val="tx1"/>
                </a:solidFill>
              </a:defRPr>
            </a:lvl1pPr>
          </a:lstStyle>
          <a:p>
            <a:r>
              <a:rPr lang="de-DE" smtClean="0">
                <a:solidFill>
                  <a:srgbClr val="000000"/>
                </a:solidFill>
              </a:rPr>
              <a:t>04.06.2013</a:t>
            </a:r>
            <a:endParaRPr lang="de-DE" dirty="0">
              <a:solidFill>
                <a:srgbClr val="000000"/>
              </a:solidFill>
            </a:endParaRPr>
          </a:p>
        </p:txBody>
      </p:sp>
      <p:sp>
        <p:nvSpPr>
          <p:cNvPr id="6" name="Foliennummernplatzhalter 12"/>
          <p:cNvSpPr>
            <a:spLocks noGrp="1"/>
          </p:cNvSpPr>
          <p:nvPr>
            <p:ph type="sldNum" sz="quarter" idx="4"/>
          </p:nvPr>
        </p:nvSpPr>
        <p:spPr>
          <a:xfrm>
            <a:off x="336000" y="6444000"/>
            <a:ext cx="432000" cy="360000"/>
          </a:xfrm>
          <a:prstGeom prst="rect">
            <a:avLst/>
          </a:prstGeom>
        </p:spPr>
        <p:txBody>
          <a:bodyPr vert="horz" wrap="square" lIns="0" tIns="0" rIns="0" bIns="0" rtlCol="0" anchor="t" anchorCtr="0"/>
          <a:lstStyle>
            <a:lvl1pPr algn="l">
              <a:defRPr sz="900" b="1" baseline="0">
                <a:solidFill>
                  <a:schemeClr val="tx1"/>
                </a:solidFill>
              </a:defRPr>
            </a:lvl1pPr>
          </a:lstStyle>
          <a:p>
            <a:fld id="{1CA33F6A-4DE0-4F11-8018-7C04A14942AE}" type="slidenum">
              <a:rPr lang="de-DE" smtClean="0">
                <a:solidFill>
                  <a:srgbClr val="000000"/>
                </a:solidFill>
              </a:rPr>
              <a:pPr/>
              <a:t>‹#›</a:t>
            </a:fld>
            <a:endParaRPr lang="de-DE" dirty="0">
              <a:solidFill>
                <a:srgbClr val="000000"/>
              </a:solidFill>
            </a:endParaRPr>
          </a:p>
        </p:txBody>
      </p:sp>
    </p:spTree>
    <p:extLst>
      <p:ext uri="{BB962C8B-B14F-4D97-AF65-F5344CB8AC3E}">
        <p14:creationId xmlns:p14="http://schemas.microsoft.com/office/powerpoint/2010/main" val="1040540367"/>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Fußzeilenplatzhalter 2"/>
          <p:cNvSpPr>
            <a:spLocks noGrp="1"/>
          </p:cNvSpPr>
          <p:nvPr>
            <p:ph type="ftr" sz="quarter" idx="10"/>
          </p:nvPr>
        </p:nvSpPr>
        <p:spPr/>
        <p:txBody>
          <a:bodyPr/>
          <a:lstStyle/>
          <a:p>
            <a:endParaRPr lang="de-DE" dirty="0">
              <a:solidFill>
                <a:prstClr val="black">
                  <a:tint val="75000"/>
                </a:prstClr>
              </a:solidFill>
            </a:endParaRPr>
          </a:p>
        </p:txBody>
      </p:sp>
    </p:spTree>
    <p:extLst>
      <p:ext uri="{BB962C8B-B14F-4D97-AF65-F5344CB8AC3E}">
        <p14:creationId xmlns:p14="http://schemas.microsoft.com/office/powerpoint/2010/main" val="3113873472"/>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7"/>
            <a:ext cx="103632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smtClean="0"/>
              <a:t>Formatvorlage des Untertitelmasters durch Klicken bearbeiten</a:t>
            </a:r>
            <a:endParaRPr lang="de-DE" dirty="0"/>
          </a:p>
        </p:txBody>
      </p:sp>
      <p:sp>
        <p:nvSpPr>
          <p:cNvPr id="4" name="Datumsplatzhalter 3"/>
          <p:cNvSpPr>
            <a:spLocks noGrp="1"/>
          </p:cNvSpPr>
          <p:nvPr>
            <p:ph type="dt" sz="half" idx="10"/>
          </p:nvPr>
        </p:nvSpPr>
        <p:spPr>
          <a:xfrm>
            <a:off x="609600" y="6356352"/>
            <a:ext cx="2844800" cy="365125"/>
          </a:xfrm>
          <a:prstGeom prst="rect">
            <a:avLst/>
          </a:prstGeom>
        </p:spPr>
        <p:txBody>
          <a:bodyPr/>
          <a:lstStyle/>
          <a:p>
            <a:fld id="{20260C4E-A403-4C6D-BAFD-73284899E080}" type="datetimeFigureOut">
              <a:rPr lang="de-DE" smtClean="0">
                <a:solidFill>
                  <a:prstClr val="black"/>
                </a:solidFill>
              </a:rPr>
              <a:pPr/>
              <a:t>08.07.2019</a:t>
            </a:fld>
            <a:endParaRPr lang="de-DE">
              <a:solidFill>
                <a:prstClr val="black"/>
              </a:solidFill>
            </a:endParaRPr>
          </a:p>
        </p:txBody>
      </p:sp>
      <p:sp>
        <p:nvSpPr>
          <p:cNvPr id="5" name="Fußzeilenplatzhalter 4"/>
          <p:cNvSpPr>
            <a:spLocks noGrp="1"/>
          </p:cNvSpPr>
          <p:nvPr>
            <p:ph type="ftr" sz="quarter" idx="11"/>
          </p:nvPr>
        </p:nvSpPr>
        <p:spPr/>
        <p:txBody>
          <a:bodyPr/>
          <a:lstStyle/>
          <a:p>
            <a:endParaRPr lang="de-DE">
              <a:solidFill>
                <a:prstClr val="black">
                  <a:tint val="75000"/>
                </a:prstClr>
              </a:solidFill>
            </a:endParaRPr>
          </a:p>
        </p:txBody>
      </p:sp>
      <p:sp>
        <p:nvSpPr>
          <p:cNvPr id="6" name="Foliennummernplatzhalter 5"/>
          <p:cNvSpPr>
            <a:spLocks noGrp="1"/>
          </p:cNvSpPr>
          <p:nvPr>
            <p:ph type="sldNum" sz="quarter" idx="12"/>
          </p:nvPr>
        </p:nvSpPr>
        <p:spPr>
          <a:xfrm>
            <a:off x="8737600" y="6356352"/>
            <a:ext cx="2844800" cy="365125"/>
          </a:xfrm>
          <a:prstGeom prst="rect">
            <a:avLst/>
          </a:prstGeom>
        </p:spPr>
        <p:txBody>
          <a:bodyPr/>
          <a:lstStyle/>
          <a:p>
            <a:fld id="{7E95431C-F0EC-4DC5-A098-16E27D1FF48A}" type="slidenum">
              <a:rPr lang="de-DE" smtClean="0">
                <a:solidFill>
                  <a:prstClr val="black"/>
                </a:solidFill>
              </a:rPr>
              <a:pPr/>
              <a:t>‹#›</a:t>
            </a:fld>
            <a:endParaRPr lang="de-DE">
              <a:solidFill>
                <a:prstClr val="black"/>
              </a:solidFill>
            </a:endParaRPr>
          </a:p>
        </p:txBody>
      </p:sp>
    </p:spTree>
    <p:extLst>
      <p:ext uri="{BB962C8B-B14F-4D97-AF65-F5344CB8AC3E}">
        <p14:creationId xmlns:p14="http://schemas.microsoft.com/office/powerpoint/2010/main" val="374993079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7"/>
            <a:ext cx="103632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smtClean="0"/>
              <a:t>Formatvorlage des Untertitelmasters durch Klicken bearbeiten</a:t>
            </a:r>
            <a:endParaRPr lang="de-DE" dirty="0"/>
          </a:p>
        </p:txBody>
      </p:sp>
      <p:sp>
        <p:nvSpPr>
          <p:cNvPr id="4" name="Datumsplatzhalter 3"/>
          <p:cNvSpPr>
            <a:spLocks noGrp="1"/>
          </p:cNvSpPr>
          <p:nvPr>
            <p:ph type="dt" sz="half" idx="10"/>
          </p:nvPr>
        </p:nvSpPr>
        <p:spPr>
          <a:xfrm>
            <a:off x="609600" y="6356352"/>
            <a:ext cx="2844800" cy="365125"/>
          </a:xfrm>
          <a:prstGeom prst="rect">
            <a:avLst/>
          </a:prstGeom>
        </p:spPr>
        <p:txBody>
          <a:bodyPr/>
          <a:lstStyle/>
          <a:p>
            <a:fld id="{20260C4E-A403-4C6D-BAFD-73284899E080}" type="datetimeFigureOut">
              <a:rPr lang="de-DE" smtClean="0"/>
              <a:pPr/>
              <a:t>08.07.2019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a:xfrm>
            <a:off x="8737600" y="6356352"/>
            <a:ext cx="2844800" cy="365125"/>
          </a:xfrm>
          <a:prstGeom prst="rect">
            <a:avLst/>
          </a:prstGeom>
        </p:spPr>
        <p:txBody>
          <a:bodyPr/>
          <a:lstStyle/>
          <a:p>
            <a:fld id="{7E95431C-F0EC-4DC5-A098-16E27D1FF48A}" type="slidenum">
              <a:rPr lang="de-DE" smtClean="0"/>
              <a:pPr/>
              <a:t>‹#›</a:t>
            </a:fld>
            <a:endParaRPr lang="de-DE"/>
          </a:p>
        </p:txBody>
      </p:sp>
    </p:spTree>
    <p:extLst>
      <p:ext uri="{BB962C8B-B14F-4D97-AF65-F5344CB8AC3E}">
        <p14:creationId xmlns:p14="http://schemas.microsoft.com/office/powerpoint/2010/main" val="3433406227"/>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240000" y="290822"/>
            <a:ext cx="11760000" cy="571480"/>
          </a:xfrm>
        </p:spPr>
        <p:txBody>
          <a:bodyPr/>
          <a:lstStyle/>
          <a:p>
            <a:r>
              <a:rPr lang="de-DE" dirty="0" smtClean="0"/>
              <a:t>Titelmasterformat durch Klicken bearbeiten</a:t>
            </a:r>
            <a:endParaRPr lang="de-DE" dirty="0"/>
          </a:p>
        </p:txBody>
      </p:sp>
      <p:sp>
        <p:nvSpPr>
          <p:cNvPr id="3" name="Inhaltsplatzhalter 2"/>
          <p:cNvSpPr>
            <a:spLocks noGrp="1"/>
          </p:cNvSpPr>
          <p:nvPr>
            <p:ph idx="1"/>
          </p:nvPr>
        </p:nvSpPr>
        <p:spPr>
          <a:xfrm>
            <a:off x="240000" y="1149660"/>
            <a:ext cx="11760000" cy="5422612"/>
          </a:xfrm>
        </p:spPr>
        <p:txBody>
          <a:bodyPr/>
          <a:lstStyle>
            <a:lvl1pPr>
              <a:defRPr sz="2400"/>
            </a:lvl1pPr>
            <a:lvl3pPr>
              <a:buFontTx/>
              <a:buBlip>
                <a:blip r:embed="rId2"/>
              </a:buBlip>
              <a:defRPr/>
            </a:lvl3pPr>
            <a:lvl4pPr>
              <a:buFontTx/>
              <a:buBlip>
                <a:blip r:embed="rId2"/>
              </a:buBlip>
              <a:defRPr/>
            </a:lvl4pPr>
            <a:lvl5pPr>
              <a:buFontTx/>
              <a:buBlip>
                <a:blip r:embed="rId2"/>
              </a:buBlip>
              <a:defRPr/>
            </a:lvl5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Datumsplatzhalter 3"/>
          <p:cNvSpPr>
            <a:spLocks noGrp="1"/>
          </p:cNvSpPr>
          <p:nvPr>
            <p:ph type="dt" sz="half" idx="10"/>
          </p:nvPr>
        </p:nvSpPr>
        <p:spPr>
          <a:xfrm>
            <a:off x="609600" y="6356352"/>
            <a:ext cx="2844800" cy="365125"/>
          </a:xfrm>
          <a:prstGeom prst="rect">
            <a:avLst/>
          </a:prstGeom>
        </p:spPr>
        <p:txBody>
          <a:bodyPr/>
          <a:lstStyle/>
          <a:p>
            <a:fld id="{20260C4E-A403-4C6D-BAFD-73284899E080}" type="datetimeFigureOut">
              <a:rPr lang="de-DE" smtClean="0">
                <a:solidFill>
                  <a:prstClr val="black"/>
                </a:solidFill>
              </a:rPr>
              <a:pPr/>
              <a:t>08.07.2019</a:t>
            </a:fld>
            <a:endParaRPr lang="de-DE">
              <a:solidFill>
                <a:prstClr val="black"/>
              </a:solidFill>
            </a:endParaRPr>
          </a:p>
        </p:txBody>
      </p:sp>
      <p:sp>
        <p:nvSpPr>
          <p:cNvPr id="5" name="Fußzeilenplatzhalter 4"/>
          <p:cNvSpPr>
            <a:spLocks noGrp="1"/>
          </p:cNvSpPr>
          <p:nvPr>
            <p:ph type="ftr" sz="quarter" idx="11"/>
          </p:nvPr>
        </p:nvSpPr>
        <p:spPr/>
        <p:txBody>
          <a:bodyPr/>
          <a:lstStyle/>
          <a:p>
            <a:endParaRPr lang="de-DE" dirty="0">
              <a:solidFill>
                <a:prstClr val="black">
                  <a:tint val="75000"/>
                </a:prstClr>
              </a:solidFill>
            </a:endParaRPr>
          </a:p>
        </p:txBody>
      </p:sp>
      <p:sp>
        <p:nvSpPr>
          <p:cNvPr id="6" name="Foliennummernplatzhalter 5"/>
          <p:cNvSpPr>
            <a:spLocks noGrp="1"/>
          </p:cNvSpPr>
          <p:nvPr>
            <p:ph type="sldNum" sz="quarter" idx="12"/>
          </p:nvPr>
        </p:nvSpPr>
        <p:spPr>
          <a:xfrm>
            <a:off x="8737600" y="6356352"/>
            <a:ext cx="2844800" cy="365125"/>
          </a:xfrm>
          <a:prstGeom prst="rect">
            <a:avLst/>
          </a:prstGeom>
        </p:spPr>
        <p:txBody>
          <a:bodyPr/>
          <a:lstStyle/>
          <a:p>
            <a:fld id="{7E95431C-F0EC-4DC5-A098-16E27D1FF48A}" type="slidenum">
              <a:rPr lang="de-DE" smtClean="0">
                <a:solidFill>
                  <a:prstClr val="black"/>
                </a:solidFill>
              </a:rPr>
              <a:pPr/>
              <a:t>‹#›</a:t>
            </a:fld>
            <a:endParaRPr lang="de-DE">
              <a:solidFill>
                <a:prstClr val="black"/>
              </a:solidFill>
            </a:endParaRPr>
          </a:p>
        </p:txBody>
      </p:sp>
      <p:sp>
        <p:nvSpPr>
          <p:cNvPr id="7" name="Footer Placeholder 3"/>
          <p:cNvSpPr txBox="1">
            <a:spLocks/>
          </p:cNvSpPr>
          <p:nvPr userDrawn="1"/>
        </p:nvSpPr>
        <p:spPr>
          <a:xfrm>
            <a:off x="0" y="6922243"/>
            <a:ext cx="12192000" cy="214314"/>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de-DE" dirty="0" smtClean="0">
                <a:solidFill>
                  <a:srgbClr val="000000"/>
                </a:solidFill>
                <a:latin typeface="Calibri" panose="020F0502020204030204" pitchFamily="34" charset="0"/>
              </a:rPr>
              <a:t>Wide </a:t>
            </a:r>
            <a:r>
              <a:rPr lang="de-DE" dirty="0" err="1" smtClean="0">
                <a:solidFill>
                  <a:srgbClr val="000000"/>
                </a:solidFill>
                <a:latin typeface="Calibri" panose="020F0502020204030204" pitchFamily="34" charset="0"/>
              </a:rPr>
              <a:t>Gamut</a:t>
            </a:r>
            <a:r>
              <a:rPr lang="de-DE" dirty="0" smtClean="0">
                <a:solidFill>
                  <a:srgbClr val="000000"/>
                </a:solidFill>
                <a:latin typeface="Calibri" panose="020F0502020204030204" pitchFamily="34" charset="0"/>
              </a:rPr>
              <a:t> </a:t>
            </a:r>
            <a:r>
              <a:rPr lang="de-DE" dirty="0" err="1" smtClean="0">
                <a:solidFill>
                  <a:srgbClr val="000000"/>
                </a:solidFill>
                <a:latin typeface="Calibri" panose="020F0502020204030204" pitchFamily="34" charset="0"/>
              </a:rPr>
              <a:t>Spectral</a:t>
            </a:r>
            <a:r>
              <a:rPr lang="de-DE" dirty="0" smtClean="0">
                <a:solidFill>
                  <a:srgbClr val="000000"/>
                </a:solidFill>
                <a:latin typeface="Calibri" panose="020F0502020204030204" pitchFamily="34" charset="0"/>
              </a:rPr>
              <a:t> </a:t>
            </a:r>
            <a:r>
              <a:rPr lang="de-DE" dirty="0" err="1" smtClean="0">
                <a:solidFill>
                  <a:srgbClr val="000000"/>
                </a:solidFill>
                <a:latin typeface="Calibri" panose="020F0502020204030204" pitchFamily="34" charset="0"/>
              </a:rPr>
              <a:t>Upsampling</a:t>
            </a:r>
            <a:r>
              <a:rPr lang="de-DE" dirty="0" smtClean="0">
                <a:solidFill>
                  <a:srgbClr val="000000"/>
                </a:solidFill>
                <a:latin typeface="Calibri" panose="020F0502020204030204" pitchFamily="34" charset="0"/>
              </a:rPr>
              <a:t> </a:t>
            </a:r>
            <a:r>
              <a:rPr lang="de-DE" dirty="0" err="1" smtClean="0">
                <a:solidFill>
                  <a:srgbClr val="000000"/>
                </a:solidFill>
                <a:latin typeface="Calibri" panose="020F0502020204030204" pitchFamily="34" charset="0"/>
              </a:rPr>
              <a:t>with</a:t>
            </a:r>
            <a:r>
              <a:rPr lang="de-DE" dirty="0" smtClean="0">
                <a:solidFill>
                  <a:srgbClr val="000000"/>
                </a:solidFill>
                <a:latin typeface="Calibri" panose="020F0502020204030204" pitchFamily="34" charset="0"/>
              </a:rPr>
              <a:t> </a:t>
            </a:r>
            <a:r>
              <a:rPr lang="de-DE" dirty="0" err="1" smtClean="0">
                <a:solidFill>
                  <a:srgbClr val="000000"/>
                </a:solidFill>
                <a:latin typeface="Calibri" panose="020F0502020204030204" pitchFamily="34" charset="0"/>
              </a:rPr>
              <a:t>Fluorescence</a:t>
            </a:r>
            <a:r>
              <a:rPr lang="de-DE" dirty="0" smtClean="0">
                <a:solidFill>
                  <a:srgbClr val="000000"/>
                </a:solidFill>
                <a:latin typeface="Calibri" panose="020F0502020204030204" pitchFamily="34" charset="0"/>
              </a:rPr>
              <a:t> – Alisa Jung, Alexander </a:t>
            </a:r>
            <a:r>
              <a:rPr lang="de-DE" dirty="0" err="1" smtClean="0">
                <a:solidFill>
                  <a:srgbClr val="000000"/>
                </a:solidFill>
                <a:latin typeface="Calibri" panose="020F0502020204030204" pitchFamily="34" charset="0"/>
              </a:rPr>
              <a:t>Wilkie</a:t>
            </a:r>
            <a:r>
              <a:rPr lang="de-DE" dirty="0" smtClean="0">
                <a:solidFill>
                  <a:srgbClr val="000000"/>
                </a:solidFill>
                <a:latin typeface="Calibri" panose="020F0502020204030204" pitchFamily="34" charset="0"/>
              </a:rPr>
              <a:t>, Johannes </a:t>
            </a:r>
            <a:r>
              <a:rPr lang="de-DE" dirty="0" err="1" smtClean="0">
                <a:solidFill>
                  <a:srgbClr val="000000"/>
                </a:solidFill>
                <a:latin typeface="Calibri" panose="020F0502020204030204" pitchFamily="34" charset="0"/>
              </a:rPr>
              <a:t>Hanika</a:t>
            </a:r>
            <a:r>
              <a:rPr lang="de-DE" dirty="0" smtClean="0">
                <a:solidFill>
                  <a:srgbClr val="000000"/>
                </a:solidFill>
                <a:latin typeface="Calibri" panose="020F0502020204030204" pitchFamily="34" charset="0"/>
              </a:rPr>
              <a:t>, Wenzel Jakob, Carsten </a:t>
            </a:r>
            <a:r>
              <a:rPr lang="de-DE" dirty="0" err="1" smtClean="0">
                <a:solidFill>
                  <a:srgbClr val="000000"/>
                </a:solidFill>
                <a:latin typeface="Calibri" panose="020F0502020204030204" pitchFamily="34" charset="0"/>
              </a:rPr>
              <a:t>Dachsbacher</a:t>
            </a:r>
            <a:endParaRPr lang="de-DE" dirty="0">
              <a:solidFill>
                <a:srgbClr val="000000"/>
              </a:solidFill>
              <a:latin typeface="Calibri" panose="020F0502020204030204" pitchFamily="34" charset="0"/>
            </a:endParaRPr>
          </a:p>
        </p:txBody>
      </p:sp>
      <p:pic>
        <p:nvPicPr>
          <p:cNvPr id="11" name="Picture 10"/>
          <p:cNvPicPr>
            <a:picLocks noChangeAspect="1"/>
          </p:cNvPicPr>
          <p:nvPr userDrawn="1"/>
        </p:nvPicPr>
        <p:blipFill>
          <a:blip r:embed="rId3"/>
          <a:stretch>
            <a:fillRect/>
          </a:stretch>
        </p:blipFill>
        <p:spPr>
          <a:xfrm>
            <a:off x="9048328" y="206710"/>
            <a:ext cx="1368152" cy="721924"/>
          </a:xfrm>
          <a:prstGeom prst="rect">
            <a:avLst/>
          </a:prstGeom>
        </p:spPr>
      </p:pic>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76120" y="161541"/>
            <a:ext cx="1645771" cy="851572"/>
          </a:xfrm>
          <a:prstGeom prst="rect">
            <a:avLst/>
          </a:prstGeom>
        </p:spPr>
      </p:pic>
      <p:pic>
        <p:nvPicPr>
          <p:cNvPr id="13" name="Picture 4" descr="Image result for epfl logo"/>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592600" y="206710"/>
            <a:ext cx="1370938" cy="658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4030587"/>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Textmasterformate durch Klicken bearbeiten</a:t>
            </a:r>
          </a:p>
        </p:txBody>
      </p:sp>
      <p:sp>
        <p:nvSpPr>
          <p:cNvPr id="4" name="Datumsplatzhalter 3"/>
          <p:cNvSpPr>
            <a:spLocks noGrp="1"/>
          </p:cNvSpPr>
          <p:nvPr>
            <p:ph type="dt" sz="half" idx="10"/>
          </p:nvPr>
        </p:nvSpPr>
        <p:spPr>
          <a:xfrm>
            <a:off x="609600" y="6356352"/>
            <a:ext cx="2844800" cy="365125"/>
          </a:xfrm>
          <a:prstGeom prst="rect">
            <a:avLst/>
          </a:prstGeom>
        </p:spPr>
        <p:txBody>
          <a:bodyPr/>
          <a:lstStyle/>
          <a:p>
            <a:fld id="{20260C4E-A403-4C6D-BAFD-73284899E080}" type="datetimeFigureOut">
              <a:rPr lang="de-DE" smtClean="0">
                <a:solidFill>
                  <a:prstClr val="black"/>
                </a:solidFill>
              </a:rPr>
              <a:pPr/>
              <a:t>08.07.2019</a:t>
            </a:fld>
            <a:endParaRPr lang="de-DE">
              <a:solidFill>
                <a:prstClr val="black"/>
              </a:solidFill>
            </a:endParaRPr>
          </a:p>
        </p:txBody>
      </p:sp>
      <p:sp>
        <p:nvSpPr>
          <p:cNvPr id="5" name="Fußzeilenplatzhalter 4"/>
          <p:cNvSpPr>
            <a:spLocks noGrp="1"/>
          </p:cNvSpPr>
          <p:nvPr>
            <p:ph type="ftr" sz="quarter" idx="11"/>
          </p:nvPr>
        </p:nvSpPr>
        <p:spPr/>
        <p:txBody>
          <a:bodyPr/>
          <a:lstStyle/>
          <a:p>
            <a:endParaRPr lang="de-DE">
              <a:solidFill>
                <a:prstClr val="black">
                  <a:tint val="75000"/>
                </a:prstClr>
              </a:solidFill>
            </a:endParaRPr>
          </a:p>
        </p:txBody>
      </p:sp>
      <p:sp>
        <p:nvSpPr>
          <p:cNvPr id="6" name="Foliennummernplatzhalter 5"/>
          <p:cNvSpPr>
            <a:spLocks noGrp="1"/>
          </p:cNvSpPr>
          <p:nvPr>
            <p:ph type="sldNum" sz="quarter" idx="12"/>
          </p:nvPr>
        </p:nvSpPr>
        <p:spPr>
          <a:xfrm>
            <a:off x="8737600" y="6356352"/>
            <a:ext cx="2844800" cy="365125"/>
          </a:xfrm>
          <a:prstGeom prst="rect">
            <a:avLst/>
          </a:prstGeom>
        </p:spPr>
        <p:txBody>
          <a:bodyPr/>
          <a:lstStyle/>
          <a:p>
            <a:fld id="{7E95431C-F0EC-4DC5-A098-16E27D1FF48A}" type="slidenum">
              <a:rPr lang="de-DE" smtClean="0">
                <a:solidFill>
                  <a:prstClr val="black"/>
                </a:solidFill>
              </a:rPr>
              <a:pPr/>
              <a:t>‹#›</a:t>
            </a:fld>
            <a:endParaRPr lang="de-DE">
              <a:solidFill>
                <a:prstClr val="black"/>
              </a:solidFill>
            </a:endParaRPr>
          </a:p>
        </p:txBody>
      </p:sp>
    </p:spTree>
    <p:extLst>
      <p:ext uri="{BB962C8B-B14F-4D97-AF65-F5344CB8AC3E}">
        <p14:creationId xmlns:p14="http://schemas.microsoft.com/office/powerpoint/2010/main" val="1837330089"/>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a:xfrm>
            <a:off x="609600" y="6356352"/>
            <a:ext cx="2844800" cy="365125"/>
          </a:xfrm>
          <a:prstGeom prst="rect">
            <a:avLst/>
          </a:prstGeom>
        </p:spPr>
        <p:txBody>
          <a:bodyPr/>
          <a:lstStyle/>
          <a:p>
            <a:fld id="{20260C4E-A403-4C6D-BAFD-73284899E080}" type="datetimeFigureOut">
              <a:rPr lang="de-DE" smtClean="0">
                <a:solidFill>
                  <a:prstClr val="black"/>
                </a:solidFill>
              </a:rPr>
              <a:pPr/>
              <a:t>08.07.2019</a:t>
            </a:fld>
            <a:endParaRPr lang="de-DE">
              <a:solidFill>
                <a:prstClr val="black"/>
              </a:solidFill>
            </a:endParaRPr>
          </a:p>
        </p:txBody>
      </p:sp>
      <p:sp>
        <p:nvSpPr>
          <p:cNvPr id="6" name="Fußzeilenplatzhalter 5"/>
          <p:cNvSpPr>
            <a:spLocks noGrp="1"/>
          </p:cNvSpPr>
          <p:nvPr>
            <p:ph type="ftr" sz="quarter" idx="11"/>
          </p:nvPr>
        </p:nvSpPr>
        <p:spPr/>
        <p:txBody>
          <a:bodyPr/>
          <a:lstStyle/>
          <a:p>
            <a:endParaRPr lang="de-DE">
              <a:solidFill>
                <a:prstClr val="black">
                  <a:tint val="75000"/>
                </a:prstClr>
              </a:solidFill>
            </a:endParaRPr>
          </a:p>
        </p:txBody>
      </p:sp>
      <p:sp>
        <p:nvSpPr>
          <p:cNvPr id="7" name="Foliennummernplatzhalter 6"/>
          <p:cNvSpPr>
            <a:spLocks noGrp="1"/>
          </p:cNvSpPr>
          <p:nvPr>
            <p:ph type="sldNum" sz="quarter" idx="12"/>
          </p:nvPr>
        </p:nvSpPr>
        <p:spPr>
          <a:xfrm>
            <a:off x="8737600" y="6356352"/>
            <a:ext cx="2844800" cy="365125"/>
          </a:xfrm>
          <a:prstGeom prst="rect">
            <a:avLst/>
          </a:prstGeom>
        </p:spPr>
        <p:txBody>
          <a:bodyPr/>
          <a:lstStyle/>
          <a:p>
            <a:fld id="{7E95431C-F0EC-4DC5-A098-16E27D1FF48A}" type="slidenum">
              <a:rPr lang="de-DE" smtClean="0">
                <a:solidFill>
                  <a:prstClr val="black"/>
                </a:solidFill>
              </a:rPr>
              <a:pPr/>
              <a:t>‹#›</a:t>
            </a:fld>
            <a:endParaRPr lang="de-DE">
              <a:solidFill>
                <a:prstClr val="black"/>
              </a:solidFill>
            </a:endParaRPr>
          </a:p>
        </p:txBody>
      </p:sp>
    </p:spTree>
    <p:extLst>
      <p:ext uri="{BB962C8B-B14F-4D97-AF65-F5344CB8AC3E}">
        <p14:creationId xmlns:p14="http://schemas.microsoft.com/office/powerpoint/2010/main" val="2525226670"/>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609602"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609602"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a:xfrm>
            <a:off x="609600" y="6356352"/>
            <a:ext cx="2844800" cy="365125"/>
          </a:xfrm>
          <a:prstGeom prst="rect">
            <a:avLst/>
          </a:prstGeom>
        </p:spPr>
        <p:txBody>
          <a:bodyPr/>
          <a:lstStyle/>
          <a:p>
            <a:fld id="{20260C4E-A403-4C6D-BAFD-73284899E080}" type="datetimeFigureOut">
              <a:rPr lang="de-DE" smtClean="0">
                <a:solidFill>
                  <a:prstClr val="black"/>
                </a:solidFill>
              </a:rPr>
              <a:pPr/>
              <a:t>08.07.2019</a:t>
            </a:fld>
            <a:endParaRPr lang="de-DE">
              <a:solidFill>
                <a:prstClr val="black"/>
              </a:solidFill>
            </a:endParaRPr>
          </a:p>
        </p:txBody>
      </p:sp>
      <p:sp>
        <p:nvSpPr>
          <p:cNvPr id="8" name="Fußzeilenplatzhalter 7"/>
          <p:cNvSpPr>
            <a:spLocks noGrp="1"/>
          </p:cNvSpPr>
          <p:nvPr>
            <p:ph type="ftr" sz="quarter" idx="11"/>
          </p:nvPr>
        </p:nvSpPr>
        <p:spPr/>
        <p:txBody>
          <a:bodyPr/>
          <a:lstStyle/>
          <a:p>
            <a:endParaRPr lang="de-DE">
              <a:solidFill>
                <a:prstClr val="black">
                  <a:tint val="75000"/>
                </a:prstClr>
              </a:solidFill>
            </a:endParaRPr>
          </a:p>
        </p:txBody>
      </p:sp>
      <p:sp>
        <p:nvSpPr>
          <p:cNvPr id="9" name="Foliennummernplatzhalter 8"/>
          <p:cNvSpPr>
            <a:spLocks noGrp="1"/>
          </p:cNvSpPr>
          <p:nvPr>
            <p:ph type="sldNum" sz="quarter" idx="12"/>
          </p:nvPr>
        </p:nvSpPr>
        <p:spPr>
          <a:xfrm>
            <a:off x="8737600" y="6356352"/>
            <a:ext cx="2844800" cy="365125"/>
          </a:xfrm>
          <a:prstGeom prst="rect">
            <a:avLst/>
          </a:prstGeom>
        </p:spPr>
        <p:txBody>
          <a:bodyPr/>
          <a:lstStyle/>
          <a:p>
            <a:fld id="{7E95431C-F0EC-4DC5-A098-16E27D1FF48A}" type="slidenum">
              <a:rPr lang="de-DE" smtClean="0">
                <a:solidFill>
                  <a:prstClr val="black"/>
                </a:solidFill>
              </a:rPr>
              <a:pPr/>
              <a:t>‹#›</a:t>
            </a:fld>
            <a:endParaRPr lang="de-DE">
              <a:solidFill>
                <a:prstClr val="black"/>
              </a:solidFill>
            </a:endParaRPr>
          </a:p>
        </p:txBody>
      </p:sp>
    </p:spTree>
    <p:extLst>
      <p:ext uri="{BB962C8B-B14F-4D97-AF65-F5344CB8AC3E}">
        <p14:creationId xmlns:p14="http://schemas.microsoft.com/office/powerpoint/2010/main" val="116782827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240000" y="49208"/>
            <a:ext cx="11760000" cy="571480"/>
          </a:xfrm>
        </p:spPr>
        <p:txBody>
          <a:bodyPr/>
          <a:lstStyle/>
          <a:p>
            <a:r>
              <a:rPr lang="de-DE" dirty="0" smtClean="0"/>
              <a:t>Titelmasterformat durch Klicken bearbeiten</a:t>
            </a:r>
            <a:endParaRPr lang="de-DE" dirty="0"/>
          </a:p>
        </p:txBody>
      </p:sp>
      <p:sp>
        <p:nvSpPr>
          <p:cNvPr id="3" name="Inhaltsplatzhalter 2"/>
          <p:cNvSpPr>
            <a:spLocks noGrp="1"/>
          </p:cNvSpPr>
          <p:nvPr>
            <p:ph idx="1"/>
          </p:nvPr>
        </p:nvSpPr>
        <p:spPr/>
        <p:txBody>
          <a:bodyPr/>
          <a:lstStyle>
            <a:lvl3pPr>
              <a:buFontTx/>
              <a:buBlip>
                <a:blip r:embed="rId2"/>
              </a:buBlip>
              <a:defRPr/>
            </a:lvl3pPr>
            <a:lvl4pPr>
              <a:buFontTx/>
              <a:buBlip>
                <a:blip r:embed="rId2"/>
              </a:buBlip>
              <a:defRPr/>
            </a:lvl4pPr>
            <a:lvl5pPr>
              <a:buFontTx/>
              <a:buBlip>
                <a:blip r:embed="rId2"/>
              </a:buBlip>
              <a:defRPr/>
            </a:lvl5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Datumsplatzhalter 3"/>
          <p:cNvSpPr>
            <a:spLocks noGrp="1"/>
          </p:cNvSpPr>
          <p:nvPr>
            <p:ph type="dt" sz="half" idx="10"/>
          </p:nvPr>
        </p:nvSpPr>
        <p:spPr>
          <a:xfrm>
            <a:off x="609600" y="6356352"/>
            <a:ext cx="2844800" cy="365125"/>
          </a:xfrm>
          <a:prstGeom prst="rect">
            <a:avLst/>
          </a:prstGeom>
        </p:spPr>
        <p:txBody>
          <a:bodyPr/>
          <a:lstStyle/>
          <a:p>
            <a:fld id="{20260C4E-A403-4C6D-BAFD-73284899E080}" type="datetimeFigureOut">
              <a:rPr lang="de-DE" smtClean="0"/>
              <a:pPr/>
              <a:t>08.07.2019</a:t>
            </a:fld>
            <a:endParaRPr lang="de-DE"/>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a:xfrm>
            <a:off x="8737600" y="6356352"/>
            <a:ext cx="2844800" cy="365125"/>
          </a:xfrm>
          <a:prstGeom prst="rect">
            <a:avLst/>
          </a:prstGeom>
        </p:spPr>
        <p:txBody>
          <a:bodyPr/>
          <a:lstStyle/>
          <a:p>
            <a:fld id="{7E95431C-F0EC-4DC5-A098-16E27D1FF48A}" type="slidenum">
              <a:rPr lang="de-DE" smtClean="0"/>
              <a:pPr/>
              <a:t>‹#›</a:t>
            </a:fld>
            <a:endParaRPr lang="de-DE"/>
          </a:p>
        </p:txBody>
      </p:sp>
    </p:spTree>
    <p:extLst>
      <p:ext uri="{BB962C8B-B14F-4D97-AF65-F5344CB8AC3E}">
        <p14:creationId xmlns:p14="http://schemas.microsoft.com/office/powerpoint/2010/main" val="306414640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Textmasterformate durch Klicken bearbeiten</a:t>
            </a:r>
          </a:p>
        </p:txBody>
      </p:sp>
      <p:sp>
        <p:nvSpPr>
          <p:cNvPr id="4" name="Datumsplatzhalter 3"/>
          <p:cNvSpPr>
            <a:spLocks noGrp="1"/>
          </p:cNvSpPr>
          <p:nvPr>
            <p:ph type="dt" sz="half" idx="10"/>
          </p:nvPr>
        </p:nvSpPr>
        <p:spPr>
          <a:xfrm>
            <a:off x="609600" y="6356352"/>
            <a:ext cx="2844800" cy="365125"/>
          </a:xfrm>
          <a:prstGeom prst="rect">
            <a:avLst/>
          </a:prstGeom>
        </p:spPr>
        <p:txBody>
          <a:bodyPr/>
          <a:lstStyle/>
          <a:p>
            <a:fld id="{20260C4E-A403-4C6D-BAFD-73284899E080}" type="datetimeFigureOut">
              <a:rPr lang="de-DE" smtClean="0"/>
              <a:pPr/>
              <a:t>08.07.2019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a:xfrm>
            <a:off x="8737600" y="6356352"/>
            <a:ext cx="2844800" cy="365125"/>
          </a:xfrm>
          <a:prstGeom prst="rect">
            <a:avLst/>
          </a:prstGeom>
        </p:spPr>
        <p:txBody>
          <a:bodyPr/>
          <a:lstStyle/>
          <a:p>
            <a:fld id="{7E95431C-F0EC-4DC5-A098-16E27D1FF48A}" type="slidenum">
              <a:rPr lang="de-DE" smtClean="0"/>
              <a:pPr/>
              <a:t>‹#›</a:t>
            </a:fld>
            <a:endParaRPr lang="de-DE"/>
          </a:p>
        </p:txBody>
      </p:sp>
    </p:spTree>
    <p:extLst>
      <p:ext uri="{BB962C8B-B14F-4D97-AF65-F5344CB8AC3E}">
        <p14:creationId xmlns:p14="http://schemas.microsoft.com/office/powerpoint/2010/main" val="242485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a:xfrm>
            <a:off x="609600" y="6356352"/>
            <a:ext cx="2844800" cy="365125"/>
          </a:xfrm>
          <a:prstGeom prst="rect">
            <a:avLst/>
          </a:prstGeom>
        </p:spPr>
        <p:txBody>
          <a:bodyPr/>
          <a:lstStyle/>
          <a:p>
            <a:fld id="{20260C4E-A403-4C6D-BAFD-73284899E080}" type="datetimeFigureOut">
              <a:rPr lang="de-DE" smtClean="0"/>
              <a:pPr/>
              <a:t>08.07.2019</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a:xfrm>
            <a:off x="8737600" y="6356352"/>
            <a:ext cx="2844800" cy="365125"/>
          </a:xfrm>
          <a:prstGeom prst="rect">
            <a:avLst/>
          </a:prstGeom>
        </p:spPr>
        <p:txBody>
          <a:bodyPr/>
          <a:lstStyle/>
          <a:p>
            <a:fld id="{7E95431C-F0EC-4DC5-A098-16E27D1FF48A}" type="slidenum">
              <a:rPr lang="de-DE" smtClean="0"/>
              <a:pPr/>
              <a:t>‹#›</a:t>
            </a:fld>
            <a:endParaRPr lang="de-DE"/>
          </a:p>
        </p:txBody>
      </p:sp>
    </p:spTree>
    <p:extLst>
      <p:ext uri="{BB962C8B-B14F-4D97-AF65-F5344CB8AC3E}">
        <p14:creationId xmlns:p14="http://schemas.microsoft.com/office/powerpoint/2010/main" val="4286271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609602"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609602"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a:xfrm>
            <a:off x="609600" y="6356352"/>
            <a:ext cx="2844800" cy="365125"/>
          </a:xfrm>
          <a:prstGeom prst="rect">
            <a:avLst/>
          </a:prstGeom>
        </p:spPr>
        <p:txBody>
          <a:bodyPr/>
          <a:lstStyle/>
          <a:p>
            <a:fld id="{20260C4E-A403-4C6D-BAFD-73284899E080}" type="datetimeFigureOut">
              <a:rPr lang="de-DE" smtClean="0"/>
              <a:pPr/>
              <a:t>08.07.2019</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a:xfrm>
            <a:off x="8737600" y="6356352"/>
            <a:ext cx="2844800" cy="365125"/>
          </a:xfrm>
          <a:prstGeom prst="rect">
            <a:avLst/>
          </a:prstGeom>
        </p:spPr>
        <p:txBody>
          <a:bodyPr/>
          <a:lstStyle/>
          <a:p>
            <a:fld id="{7E95431C-F0EC-4DC5-A098-16E27D1FF48A}" type="slidenum">
              <a:rPr lang="de-DE" smtClean="0"/>
              <a:pPr/>
              <a:t>‹#›</a:t>
            </a:fld>
            <a:endParaRPr lang="de-DE"/>
          </a:p>
        </p:txBody>
      </p:sp>
    </p:spTree>
    <p:extLst>
      <p:ext uri="{BB962C8B-B14F-4D97-AF65-F5344CB8AC3E}">
        <p14:creationId xmlns:p14="http://schemas.microsoft.com/office/powerpoint/2010/main" val="322991556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grpSp>
        <p:nvGrpSpPr>
          <p:cNvPr id="8" name="Group 7"/>
          <p:cNvGrpSpPr/>
          <p:nvPr userDrawn="1"/>
        </p:nvGrpSpPr>
        <p:grpSpPr>
          <a:xfrm>
            <a:off x="100273" y="3409553"/>
            <a:ext cx="12034868" cy="3320055"/>
            <a:chOff x="577577" y="3401384"/>
            <a:chExt cx="11519023" cy="3106107"/>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7577" y="3621681"/>
              <a:ext cx="477863" cy="2526923"/>
            </a:xfrm>
            <a:prstGeom prst="rect">
              <a:avLst/>
            </a:prstGeom>
          </p:spPr>
        </p:pic>
        <p:grpSp>
          <p:nvGrpSpPr>
            <p:cNvPr id="6" name="Group 5"/>
            <p:cNvGrpSpPr/>
            <p:nvPr userDrawn="1"/>
          </p:nvGrpSpPr>
          <p:grpSpPr>
            <a:xfrm>
              <a:off x="1055440" y="3401384"/>
              <a:ext cx="11041160" cy="3106107"/>
              <a:chOff x="46922" y="3401384"/>
              <a:chExt cx="12049678" cy="3389824"/>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922" y="3401384"/>
                <a:ext cx="6023323" cy="3388119"/>
              </a:xfrm>
              <a:prstGeom prst="rect">
                <a:avLst/>
              </a:prstGeom>
            </p:spPr>
          </p:pic>
          <p:pic>
            <p:nvPicPr>
              <p:cNvPr id="5" name="Picture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070245" y="3401384"/>
                <a:ext cx="6026355" cy="3389824"/>
              </a:xfrm>
              <a:prstGeom prst="rect">
                <a:avLst/>
              </a:prstGeom>
            </p:spPr>
          </p:pic>
        </p:grpSp>
      </p:grpSp>
      <p:pic>
        <p:nvPicPr>
          <p:cNvPr id="26635" name="Picture 9" descr="II_rahmen_neu_titel"/>
          <p:cNvPicPr>
            <a:picLocks noChangeAspect="1" noChangeArrowheads="1"/>
          </p:cNvPicPr>
          <p:nvPr userDrawn="1"/>
        </p:nvPicPr>
        <p:blipFill>
          <a:blip r:embed="rId5" cstate="print"/>
          <a:srcRect/>
          <a:stretch>
            <a:fillRect/>
          </a:stretch>
        </p:blipFill>
        <p:spPr bwMode="auto">
          <a:xfrm>
            <a:off x="8535" y="0"/>
            <a:ext cx="12192000" cy="6870700"/>
          </a:xfrm>
          <a:prstGeom prst="rect">
            <a:avLst/>
          </a:prstGeom>
          <a:noFill/>
          <a:ln w="9525">
            <a:noFill/>
            <a:miter lim="800000"/>
            <a:headEnd/>
            <a:tailEnd/>
          </a:ln>
        </p:spPr>
      </p:pic>
      <p:sp>
        <p:nvSpPr>
          <p:cNvPr id="12" name="Text Box 14"/>
          <p:cNvSpPr txBox="1">
            <a:spLocks noChangeArrowheads="1"/>
          </p:cNvSpPr>
          <p:nvPr userDrawn="1"/>
        </p:nvSpPr>
        <p:spPr bwMode="auto">
          <a:xfrm>
            <a:off x="529167" y="6475414"/>
            <a:ext cx="4893733" cy="123111"/>
          </a:xfrm>
          <a:prstGeom prst="rect">
            <a:avLst/>
          </a:prstGeom>
          <a:noFill/>
          <a:ln w="9525">
            <a:noFill/>
            <a:miter lim="800000"/>
            <a:headEnd/>
            <a:tailEnd/>
          </a:ln>
          <a:effectLst/>
        </p:spPr>
        <p:txBody>
          <a:bodyPr lIns="0" tIns="0" rIns="0" bIns="0">
            <a:spAutoFit/>
          </a:bodyPr>
          <a:lstStyle/>
          <a:p>
            <a:pPr fontAlgn="base">
              <a:spcBef>
                <a:spcPct val="0"/>
              </a:spcBef>
              <a:spcAft>
                <a:spcPct val="0"/>
              </a:spcAft>
            </a:pPr>
            <a:r>
              <a:rPr lang="de-DE" sz="800" dirty="0" smtClean="0">
                <a:solidFill>
                  <a:srgbClr val="000000"/>
                </a:solidFill>
                <a:latin typeface="Calibri" panose="020F0502020204030204" pitchFamily="34" charset="0"/>
              </a:rPr>
              <a:t>KIT – Die Forschungsuniversität in der Helmholtz-Gemeinschaft</a:t>
            </a:r>
            <a:endParaRPr lang="de-DE" sz="800" dirty="0">
              <a:solidFill>
                <a:srgbClr val="000000"/>
              </a:solidFill>
              <a:latin typeface="Calibri" panose="020F0502020204030204" pitchFamily="34" charset="0"/>
            </a:endParaRPr>
          </a:p>
        </p:txBody>
      </p:sp>
      <p:sp>
        <p:nvSpPr>
          <p:cNvPr id="14" name="Text Box 14"/>
          <p:cNvSpPr txBox="1">
            <a:spLocks noChangeArrowheads="1"/>
          </p:cNvSpPr>
          <p:nvPr userDrawn="1"/>
        </p:nvSpPr>
        <p:spPr bwMode="auto">
          <a:xfrm>
            <a:off x="9757834" y="6497639"/>
            <a:ext cx="2302933" cy="244475"/>
          </a:xfrm>
          <a:prstGeom prst="rect">
            <a:avLst/>
          </a:prstGeom>
          <a:noFill/>
          <a:ln w="9525">
            <a:noFill/>
            <a:miter lim="800000"/>
            <a:headEnd/>
            <a:tailEnd/>
          </a:ln>
          <a:effectLst/>
        </p:spPr>
        <p:txBody>
          <a:bodyPr lIns="0" tIns="0" rIns="0" bIns="0">
            <a:spAutoFit/>
          </a:bodyPr>
          <a:lstStyle/>
          <a:p>
            <a:pPr algn="r" fontAlgn="base">
              <a:spcBef>
                <a:spcPct val="0"/>
              </a:spcBef>
              <a:spcAft>
                <a:spcPct val="0"/>
              </a:spcAft>
              <a:defRPr/>
            </a:pPr>
            <a:r>
              <a:rPr lang="de-DE" sz="1600" b="1" dirty="0">
                <a:solidFill>
                  <a:srgbClr val="FFFFFF"/>
                </a:solidFill>
                <a:latin typeface="Calibri" panose="020F0502020204030204" pitchFamily="34" charset="0"/>
              </a:rPr>
              <a:t>www.kit.edu</a:t>
            </a:r>
          </a:p>
        </p:txBody>
      </p:sp>
      <p:pic>
        <p:nvPicPr>
          <p:cNvPr id="26639" name="Picture 11" descr="KIT-Logo-rgb_de"/>
          <p:cNvPicPr>
            <a:picLocks noChangeArrowheads="1"/>
          </p:cNvPicPr>
          <p:nvPr userDrawn="1"/>
        </p:nvPicPr>
        <p:blipFill>
          <a:blip r:embed="rId6" cstate="print"/>
          <a:srcRect/>
          <a:stretch>
            <a:fillRect/>
          </a:stretch>
        </p:blipFill>
        <p:spPr bwMode="auto">
          <a:xfrm>
            <a:off x="527051" y="333376"/>
            <a:ext cx="1625346" cy="750951"/>
          </a:xfrm>
          <a:prstGeom prst="rect">
            <a:avLst/>
          </a:prstGeom>
          <a:noFill/>
          <a:ln w="9525">
            <a:noFill/>
            <a:miter lim="800000"/>
            <a:headEnd/>
            <a:tailEnd/>
          </a:ln>
        </p:spPr>
      </p:pic>
      <p:sp>
        <p:nvSpPr>
          <p:cNvPr id="9" name="Rectangle 3"/>
          <p:cNvSpPr>
            <a:spLocks noGrp="1" noChangeArrowheads="1"/>
          </p:cNvSpPr>
          <p:nvPr>
            <p:ph type="ctrTitle"/>
          </p:nvPr>
        </p:nvSpPr>
        <p:spPr>
          <a:xfrm>
            <a:off x="527051" y="1411561"/>
            <a:ext cx="11186583" cy="649287"/>
          </a:xfrm>
        </p:spPr>
        <p:txBody>
          <a:bodyPr/>
          <a:lstStyle>
            <a:lvl1pPr>
              <a:lnSpc>
                <a:spcPct val="90000"/>
              </a:lnSpc>
              <a:defRPr sz="2600"/>
            </a:lvl1pPr>
          </a:lstStyle>
          <a:p>
            <a:r>
              <a:rPr lang="de-DE" dirty="0" smtClean="0"/>
              <a:t>Titelmasterformat durch Klicken bearbeiten</a:t>
            </a:r>
            <a:endParaRPr lang="de-DE" dirty="0"/>
          </a:p>
        </p:txBody>
      </p:sp>
      <p:sp>
        <p:nvSpPr>
          <p:cNvPr id="10" name="Rectangle 4"/>
          <p:cNvSpPr>
            <a:spLocks noGrp="1" noChangeArrowheads="1"/>
          </p:cNvSpPr>
          <p:nvPr>
            <p:ph type="subTitle" idx="1"/>
          </p:nvPr>
        </p:nvSpPr>
        <p:spPr>
          <a:xfrm>
            <a:off x="529167" y="2376239"/>
            <a:ext cx="11161184" cy="620713"/>
          </a:xfrm>
        </p:spPr>
        <p:txBody>
          <a:bodyPr/>
          <a:lstStyle>
            <a:lvl1pPr marL="0" indent="0">
              <a:spcBef>
                <a:spcPct val="0"/>
              </a:spcBef>
              <a:buFontTx/>
              <a:buNone/>
              <a:defRPr sz="1800" b="1">
                <a:solidFill>
                  <a:srgbClr val="000000"/>
                </a:solidFill>
              </a:defRPr>
            </a:lvl1pPr>
          </a:lstStyle>
          <a:p>
            <a:r>
              <a:rPr lang="de-DE" dirty="0" smtClean="0"/>
              <a:t>Formatvorlage des Untertitelmasters durch Klicken bearbeiten</a:t>
            </a:r>
            <a:endParaRPr lang="de-DE" dirty="0"/>
          </a:p>
        </p:txBody>
      </p:sp>
      <p:pic>
        <p:nvPicPr>
          <p:cNvPr id="15" name="Picture 14"/>
          <p:cNvPicPr>
            <a:picLocks noChangeAspect="1"/>
          </p:cNvPicPr>
          <p:nvPr userDrawn="1"/>
        </p:nvPicPr>
        <p:blipFill>
          <a:blip r:embed="rId7"/>
          <a:stretch>
            <a:fillRect/>
          </a:stretch>
        </p:blipFill>
        <p:spPr>
          <a:xfrm>
            <a:off x="2711624" y="275319"/>
            <a:ext cx="1651776" cy="871582"/>
          </a:xfrm>
          <a:prstGeom prst="rect">
            <a:avLst/>
          </a:prstGeom>
        </p:spPr>
      </p:pic>
      <p:pic>
        <p:nvPicPr>
          <p:cNvPr id="3" name="Picture 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727848" y="260648"/>
            <a:ext cx="1764438" cy="912974"/>
          </a:xfrm>
          <a:prstGeom prst="rect">
            <a:avLst/>
          </a:prstGeom>
        </p:spPr>
      </p:pic>
      <p:pic>
        <p:nvPicPr>
          <p:cNvPr id="2052" name="Picture 4" descr="Image result for epfl logo"/>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6885762" y="260648"/>
            <a:ext cx="1659626" cy="7966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279193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dirty="0"/>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Rectangle 12"/>
          <p:cNvSpPr>
            <a:spLocks noGrp="1" noChangeArrowheads="1"/>
          </p:cNvSpPr>
          <p:nvPr>
            <p:ph type="ftr" sz="quarter" idx="10"/>
          </p:nvPr>
        </p:nvSpPr>
        <p:spPr>
          <a:xfrm>
            <a:off x="2269066" y="6445251"/>
            <a:ext cx="6779261" cy="360363"/>
          </a:xfrm>
          <a:ln/>
        </p:spPr>
        <p:txBody>
          <a:bodyPr/>
          <a:lstStyle>
            <a:lvl1pPr>
              <a:defRPr/>
            </a:lvl1pPr>
          </a:lstStyle>
          <a:p>
            <a:r>
              <a:rPr lang="de-DE" dirty="0" smtClean="0">
                <a:solidFill>
                  <a:srgbClr val="000000"/>
                </a:solidFill>
                <a:latin typeface="Calibri" panose="020F0502020204030204" pitchFamily="34" charset="0"/>
              </a:rPr>
              <a:t>Wide </a:t>
            </a:r>
            <a:r>
              <a:rPr lang="de-DE" dirty="0" err="1" smtClean="0">
                <a:solidFill>
                  <a:srgbClr val="000000"/>
                </a:solidFill>
                <a:latin typeface="Calibri" panose="020F0502020204030204" pitchFamily="34" charset="0"/>
              </a:rPr>
              <a:t>Gamut</a:t>
            </a:r>
            <a:r>
              <a:rPr lang="de-DE" dirty="0" smtClean="0">
                <a:solidFill>
                  <a:srgbClr val="000000"/>
                </a:solidFill>
                <a:latin typeface="Calibri" panose="020F0502020204030204" pitchFamily="34" charset="0"/>
              </a:rPr>
              <a:t> </a:t>
            </a:r>
            <a:r>
              <a:rPr lang="de-DE" dirty="0" err="1" smtClean="0">
                <a:solidFill>
                  <a:srgbClr val="000000"/>
                </a:solidFill>
                <a:latin typeface="Calibri" panose="020F0502020204030204" pitchFamily="34" charset="0"/>
              </a:rPr>
              <a:t>Spectral</a:t>
            </a:r>
            <a:r>
              <a:rPr lang="de-DE" dirty="0" smtClean="0">
                <a:solidFill>
                  <a:srgbClr val="000000"/>
                </a:solidFill>
                <a:latin typeface="Calibri" panose="020F0502020204030204" pitchFamily="34" charset="0"/>
              </a:rPr>
              <a:t> </a:t>
            </a:r>
            <a:r>
              <a:rPr lang="de-DE" dirty="0" err="1" smtClean="0">
                <a:solidFill>
                  <a:srgbClr val="000000"/>
                </a:solidFill>
                <a:latin typeface="Calibri" panose="020F0502020204030204" pitchFamily="34" charset="0"/>
              </a:rPr>
              <a:t>Upsampling</a:t>
            </a:r>
            <a:r>
              <a:rPr lang="de-DE" dirty="0" smtClean="0">
                <a:solidFill>
                  <a:srgbClr val="000000"/>
                </a:solidFill>
                <a:latin typeface="Calibri" panose="020F0502020204030204" pitchFamily="34" charset="0"/>
              </a:rPr>
              <a:t> </a:t>
            </a:r>
            <a:r>
              <a:rPr lang="de-DE" dirty="0" err="1" smtClean="0">
                <a:solidFill>
                  <a:srgbClr val="000000"/>
                </a:solidFill>
                <a:latin typeface="Calibri" panose="020F0502020204030204" pitchFamily="34" charset="0"/>
              </a:rPr>
              <a:t>with</a:t>
            </a:r>
            <a:r>
              <a:rPr lang="de-DE" dirty="0" smtClean="0">
                <a:solidFill>
                  <a:srgbClr val="000000"/>
                </a:solidFill>
                <a:latin typeface="Calibri" panose="020F0502020204030204" pitchFamily="34" charset="0"/>
              </a:rPr>
              <a:t> </a:t>
            </a:r>
            <a:r>
              <a:rPr lang="de-DE" dirty="0" err="1" smtClean="0">
                <a:solidFill>
                  <a:srgbClr val="000000"/>
                </a:solidFill>
                <a:latin typeface="Calibri" panose="020F0502020204030204" pitchFamily="34" charset="0"/>
              </a:rPr>
              <a:t>Fluorescence</a:t>
            </a:r>
            <a:r>
              <a:rPr lang="de-DE" dirty="0" smtClean="0">
                <a:solidFill>
                  <a:srgbClr val="000000"/>
                </a:solidFill>
                <a:latin typeface="Calibri" panose="020F0502020204030204" pitchFamily="34" charset="0"/>
              </a:rPr>
              <a:t> – Alisa Jung, Alexander </a:t>
            </a:r>
            <a:r>
              <a:rPr lang="de-DE" dirty="0" err="1" smtClean="0">
                <a:solidFill>
                  <a:srgbClr val="000000"/>
                </a:solidFill>
                <a:latin typeface="Calibri" panose="020F0502020204030204" pitchFamily="34" charset="0"/>
              </a:rPr>
              <a:t>Wilkie</a:t>
            </a:r>
            <a:r>
              <a:rPr lang="de-DE" dirty="0" smtClean="0">
                <a:solidFill>
                  <a:srgbClr val="000000"/>
                </a:solidFill>
                <a:latin typeface="Calibri" panose="020F0502020204030204" pitchFamily="34" charset="0"/>
              </a:rPr>
              <a:t>, Johannes </a:t>
            </a:r>
            <a:r>
              <a:rPr lang="de-DE" dirty="0" err="1" smtClean="0">
                <a:solidFill>
                  <a:srgbClr val="000000"/>
                </a:solidFill>
                <a:latin typeface="Calibri" panose="020F0502020204030204" pitchFamily="34" charset="0"/>
              </a:rPr>
              <a:t>Hanika</a:t>
            </a:r>
            <a:r>
              <a:rPr lang="de-DE" dirty="0" smtClean="0">
                <a:solidFill>
                  <a:srgbClr val="000000"/>
                </a:solidFill>
                <a:latin typeface="Calibri" panose="020F0502020204030204" pitchFamily="34" charset="0"/>
              </a:rPr>
              <a:t>, Wenzel Jakob, Carsten </a:t>
            </a:r>
            <a:r>
              <a:rPr lang="de-DE" dirty="0" err="1" smtClean="0">
                <a:solidFill>
                  <a:srgbClr val="000000"/>
                </a:solidFill>
                <a:latin typeface="Calibri" panose="020F0502020204030204" pitchFamily="34" charset="0"/>
              </a:rPr>
              <a:t>Dachsbacher</a:t>
            </a:r>
            <a:endParaRPr lang="de-DE" dirty="0">
              <a:solidFill>
                <a:srgbClr val="000000"/>
              </a:solidFill>
              <a:latin typeface="Calibri" panose="020F0502020204030204" pitchFamily="34" charset="0"/>
            </a:endParaRPr>
          </a:p>
        </p:txBody>
      </p:sp>
      <p:sp>
        <p:nvSpPr>
          <p:cNvPr id="5" name="Datumsplatzhalter 10"/>
          <p:cNvSpPr>
            <a:spLocks noGrp="1"/>
          </p:cNvSpPr>
          <p:nvPr>
            <p:ph type="dt" sz="half" idx="2"/>
          </p:nvPr>
        </p:nvSpPr>
        <p:spPr>
          <a:xfrm>
            <a:off x="816000" y="6444000"/>
            <a:ext cx="1392000" cy="360000"/>
          </a:xfrm>
          <a:prstGeom prst="rect">
            <a:avLst/>
          </a:prstGeom>
        </p:spPr>
        <p:txBody>
          <a:bodyPr vert="horz" lIns="0" tIns="0" rIns="0" bIns="0" rtlCol="0" anchor="t" anchorCtr="0"/>
          <a:lstStyle>
            <a:lvl1pPr algn="l">
              <a:defRPr sz="900" baseline="0">
                <a:solidFill>
                  <a:schemeClr val="tx1"/>
                </a:solidFill>
              </a:defRPr>
            </a:lvl1pPr>
          </a:lstStyle>
          <a:p>
            <a:r>
              <a:rPr lang="de-DE" dirty="0" smtClean="0">
                <a:solidFill>
                  <a:srgbClr val="000000"/>
                </a:solidFill>
              </a:rPr>
              <a:t>11.07.2019</a:t>
            </a:r>
            <a:endParaRPr lang="de-DE" dirty="0">
              <a:solidFill>
                <a:srgbClr val="000000"/>
              </a:solidFill>
            </a:endParaRPr>
          </a:p>
        </p:txBody>
      </p:sp>
      <p:sp>
        <p:nvSpPr>
          <p:cNvPr id="6" name="Foliennummernplatzhalter 12"/>
          <p:cNvSpPr>
            <a:spLocks noGrp="1"/>
          </p:cNvSpPr>
          <p:nvPr>
            <p:ph type="sldNum" sz="quarter" idx="4"/>
          </p:nvPr>
        </p:nvSpPr>
        <p:spPr>
          <a:xfrm>
            <a:off x="336000" y="6444000"/>
            <a:ext cx="432000" cy="360000"/>
          </a:xfrm>
          <a:prstGeom prst="rect">
            <a:avLst/>
          </a:prstGeom>
        </p:spPr>
        <p:txBody>
          <a:bodyPr vert="horz" wrap="square" lIns="0" tIns="0" rIns="0" bIns="0" rtlCol="0" anchor="t" anchorCtr="0"/>
          <a:lstStyle>
            <a:lvl1pPr algn="l">
              <a:defRPr sz="900" b="1" baseline="0">
                <a:solidFill>
                  <a:schemeClr val="tx1"/>
                </a:solidFill>
              </a:defRPr>
            </a:lvl1pPr>
          </a:lstStyle>
          <a:p>
            <a:fld id="{1CA33F6A-4DE0-4F11-8018-7C04A14942AE}" type="slidenum">
              <a:rPr lang="de-DE" smtClean="0">
                <a:solidFill>
                  <a:srgbClr val="000000"/>
                </a:solidFill>
              </a:rPr>
              <a:pPr/>
              <a:t>‹#›</a:t>
            </a:fld>
            <a:endParaRPr lang="de-DE" dirty="0">
              <a:solidFill>
                <a:srgbClr val="000000"/>
              </a:solidFill>
            </a:endParaRPr>
          </a:p>
        </p:txBody>
      </p:sp>
      <p:sp>
        <p:nvSpPr>
          <p:cNvPr id="8" name="Rectangle 7"/>
          <p:cNvSpPr/>
          <p:nvPr userDrawn="1"/>
        </p:nvSpPr>
        <p:spPr>
          <a:xfrm>
            <a:off x="10056440" y="188640"/>
            <a:ext cx="1800200" cy="706711"/>
          </a:xfrm>
          <a:prstGeom prst="rect">
            <a:avLst/>
          </a:prstGeom>
          <a:solidFill>
            <a:schemeClr val="bg1"/>
          </a:solidFill>
          <a:ln>
            <a:solidFill>
              <a:schemeClr val="bg1"/>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rtlCol="0" anchor="ctr"/>
          <a:lstStyle/>
          <a:p>
            <a:pPr algn="ctr"/>
            <a:endParaRPr lang="de-DE"/>
          </a:p>
        </p:txBody>
      </p:sp>
      <p:pic>
        <p:nvPicPr>
          <p:cNvPr id="9" name="Picture 11" descr="KIT-Logo-rgb_de"/>
          <p:cNvPicPr>
            <a:picLocks noChangeArrowheads="1"/>
          </p:cNvPicPr>
          <p:nvPr userDrawn="1"/>
        </p:nvPicPr>
        <p:blipFill>
          <a:blip r:embed="rId2" cstate="print"/>
          <a:srcRect/>
          <a:stretch>
            <a:fillRect/>
          </a:stretch>
        </p:blipFill>
        <p:spPr bwMode="auto">
          <a:xfrm>
            <a:off x="10039605" y="319987"/>
            <a:ext cx="1625346" cy="750951"/>
          </a:xfrm>
          <a:prstGeom prst="rect">
            <a:avLst/>
          </a:prstGeom>
          <a:noFill/>
          <a:ln w="9525">
            <a:noFill/>
            <a:miter lim="800000"/>
            <a:headEnd/>
            <a:tailEnd/>
          </a:ln>
        </p:spPr>
      </p:pic>
    </p:spTree>
    <p:extLst>
      <p:ext uri="{BB962C8B-B14F-4D97-AF65-F5344CB8AC3E}">
        <p14:creationId xmlns:p14="http://schemas.microsoft.com/office/powerpoint/2010/main" val="6993476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Rectangle 12"/>
          <p:cNvSpPr>
            <a:spLocks noGrp="1" noChangeArrowheads="1"/>
          </p:cNvSpPr>
          <p:nvPr>
            <p:ph type="ftr" sz="quarter" idx="10"/>
          </p:nvPr>
        </p:nvSpPr>
        <p:spPr>
          <a:ln/>
        </p:spPr>
        <p:txBody>
          <a:bodyPr/>
          <a:lstStyle>
            <a:lvl1pPr>
              <a:defRPr/>
            </a:lvl1pPr>
          </a:lstStyle>
          <a:p>
            <a:r>
              <a:rPr lang="de-DE" dirty="0" smtClean="0">
                <a:solidFill>
                  <a:srgbClr val="000000"/>
                </a:solidFill>
                <a:latin typeface="Calibri" panose="020F0502020204030204" pitchFamily="34" charset="0"/>
              </a:rPr>
              <a:t>Carsten </a:t>
            </a:r>
            <a:r>
              <a:rPr lang="de-DE" dirty="0" err="1" smtClean="0">
                <a:solidFill>
                  <a:srgbClr val="000000"/>
                </a:solidFill>
                <a:latin typeface="Calibri" panose="020F0502020204030204" pitchFamily="34" charset="0"/>
              </a:rPr>
              <a:t>Dachsbacher</a:t>
            </a:r>
            <a:endParaRPr lang="de-DE" dirty="0">
              <a:solidFill>
                <a:srgbClr val="000000"/>
              </a:solidFill>
              <a:latin typeface="Calibri" panose="020F0502020204030204" pitchFamily="34" charset="0"/>
            </a:endParaRPr>
          </a:p>
        </p:txBody>
      </p:sp>
      <p:sp>
        <p:nvSpPr>
          <p:cNvPr id="5" name="Datumsplatzhalter 10"/>
          <p:cNvSpPr>
            <a:spLocks noGrp="1"/>
          </p:cNvSpPr>
          <p:nvPr>
            <p:ph type="dt" sz="half" idx="2"/>
          </p:nvPr>
        </p:nvSpPr>
        <p:spPr>
          <a:xfrm>
            <a:off x="816000" y="6444000"/>
            <a:ext cx="1392000" cy="360000"/>
          </a:xfrm>
          <a:prstGeom prst="rect">
            <a:avLst/>
          </a:prstGeom>
        </p:spPr>
        <p:txBody>
          <a:bodyPr vert="horz" lIns="0" tIns="0" rIns="0" bIns="0" rtlCol="0" anchor="t" anchorCtr="0"/>
          <a:lstStyle>
            <a:lvl1pPr algn="l">
              <a:defRPr sz="900" baseline="0">
                <a:solidFill>
                  <a:schemeClr val="tx1"/>
                </a:solidFill>
              </a:defRPr>
            </a:lvl1pPr>
          </a:lstStyle>
          <a:p>
            <a:r>
              <a:rPr lang="de-DE" smtClean="0">
                <a:solidFill>
                  <a:srgbClr val="000000"/>
                </a:solidFill>
              </a:rPr>
              <a:t>04.06.2013</a:t>
            </a:r>
            <a:endParaRPr lang="de-DE" dirty="0">
              <a:solidFill>
                <a:srgbClr val="000000"/>
              </a:solidFill>
            </a:endParaRPr>
          </a:p>
        </p:txBody>
      </p:sp>
      <p:sp>
        <p:nvSpPr>
          <p:cNvPr id="6" name="Foliennummernplatzhalter 12"/>
          <p:cNvSpPr>
            <a:spLocks noGrp="1"/>
          </p:cNvSpPr>
          <p:nvPr>
            <p:ph type="sldNum" sz="quarter" idx="4"/>
          </p:nvPr>
        </p:nvSpPr>
        <p:spPr>
          <a:xfrm>
            <a:off x="336000" y="6444000"/>
            <a:ext cx="432000" cy="360000"/>
          </a:xfrm>
          <a:prstGeom prst="rect">
            <a:avLst/>
          </a:prstGeom>
        </p:spPr>
        <p:txBody>
          <a:bodyPr vert="horz" wrap="square" lIns="0" tIns="0" rIns="0" bIns="0" rtlCol="0" anchor="t" anchorCtr="0"/>
          <a:lstStyle>
            <a:lvl1pPr algn="l">
              <a:defRPr sz="900" b="1" baseline="0">
                <a:solidFill>
                  <a:schemeClr val="tx1"/>
                </a:solidFill>
              </a:defRPr>
            </a:lvl1pPr>
          </a:lstStyle>
          <a:p>
            <a:fld id="{1CA33F6A-4DE0-4F11-8018-7C04A14942AE}" type="slidenum">
              <a:rPr lang="de-DE" smtClean="0">
                <a:solidFill>
                  <a:srgbClr val="000000"/>
                </a:solidFill>
              </a:rPr>
              <a:pPr/>
              <a:t>‹#›</a:t>
            </a:fld>
            <a:endParaRPr lang="de-DE" dirty="0">
              <a:solidFill>
                <a:srgbClr val="000000"/>
              </a:solidFill>
            </a:endParaRPr>
          </a:p>
        </p:txBody>
      </p:sp>
    </p:spTree>
    <p:extLst>
      <p:ext uri="{BB962C8B-B14F-4D97-AF65-F5344CB8AC3E}">
        <p14:creationId xmlns:p14="http://schemas.microsoft.com/office/powerpoint/2010/main" val="374100308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pn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image" Target="../media/image1.png"/><Relationship Id="rId18" Type="http://schemas.openxmlformats.org/officeDocument/2006/relationships/image" Target="../media/image9.png"/><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17" Type="http://schemas.openxmlformats.org/officeDocument/2006/relationships/image" Target="../media/image8.png"/><Relationship Id="rId2" Type="http://schemas.openxmlformats.org/officeDocument/2006/relationships/slideLayout" Target="../slideLayouts/slideLayout8.xml"/><Relationship Id="rId16"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image" Target="../media/image6.png"/><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0.xml"/><Relationship Id="rId7"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image" Target="../media/image4.png"/><Relationship Id="rId5" Type="http://schemas.openxmlformats.org/officeDocument/2006/relationships/slideLayout" Target="../slideLayouts/slideLayout22.xml"/><Relationship Id="rId10" Type="http://schemas.openxmlformats.org/officeDocument/2006/relationships/image" Target="../media/image3.png"/><Relationship Id="rId4" Type="http://schemas.openxmlformats.org/officeDocument/2006/relationships/slideLayout" Target="../slideLayouts/slideLayout21.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100000">
              <a:srgbClr val="7C7C7C"/>
            </a:gs>
            <a:gs pos="40000">
              <a:schemeClr val="bg1"/>
            </a:gs>
            <a:gs pos="0">
              <a:schemeClr val="bg1"/>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10" name="Picture 9" descr="II_rahmen_neu_folge"/>
          <p:cNvPicPr>
            <a:picLocks noChangeAspect="1" noChangeArrowheads="1"/>
          </p:cNvPicPr>
          <p:nvPr userDrawn="1"/>
        </p:nvPicPr>
        <p:blipFill>
          <a:blip r:embed="rId8" cstate="print"/>
          <a:srcRect/>
          <a:stretch>
            <a:fillRect/>
          </a:stretch>
        </p:blipFill>
        <p:spPr bwMode="auto">
          <a:xfrm>
            <a:off x="-4629" y="0"/>
            <a:ext cx="12192000" cy="7317432"/>
          </a:xfrm>
          <a:prstGeom prst="rect">
            <a:avLst/>
          </a:prstGeom>
          <a:noFill/>
          <a:ln w="9525">
            <a:noFill/>
            <a:miter lim="800000"/>
            <a:headEnd/>
            <a:tailEnd/>
          </a:ln>
        </p:spPr>
      </p:pic>
      <p:sp>
        <p:nvSpPr>
          <p:cNvPr id="2" name="Titelplatzhalter 1"/>
          <p:cNvSpPr>
            <a:spLocks noGrp="1"/>
          </p:cNvSpPr>
          <p:nvPr>
            <p:ph type="title"/>
          </p:nvPr>
        </p:nvSpPr>
        <p:spPr>
          <a:xfrm>
            <a:off x="240000" y="0"/>
            <a:ext cx="11760000" cy="571480"/>
          </a:xfrm>
          <a:prstGeom prst="rect">
            <a:avLst/>
          </a:prstGeom>
        </p:spPr>
        <p:txBody>
          <a:bodyPr vert="horz" lIns="91440" tIns="45720" rIns="91440" bIns="45720" rtlCol="0" anchor="b">
            <a:normAutofit/>
          </a:bodyPr>
          <a:lstStyle/>
          <a:p>
            <a:r>
              <a:rPr lang="de-DE" dirty="0" smtClean="0"/>
              <a:t>Titelmasterformat bearbeiten</a:t>
            </a:r>
            <a:endParaRPr lang="de-DE" dirty="0"/>
          </a:p>
        </p:txBody>
      </p:sp>
      <p:sp>
        <p:nvSpPr>
          <p:cNvPr id="3" name="Textplatzhalter 2"/>
          <p:cNvSpPr>
            <a:spLocks noGrp="1"/>
          </p:cNvSpPr>
          <p:nvPr>
            <p:ph type="body" idx="1"/>
          </p:nvPr>
        </p:nvSpPr>
        <p:spPr>
          <a:xfrm>
            <a:off x="240000" y="648000"/>
            <a:ext cx="11760000" cy="5924272"/>
          </a:xfrm>
          <a:prstGeom prst="rect">
            <a:avLst/>
          </a:prstGeom>
        </p:spPr>
        <p:txBody>
          <a:bodyPr vert="horz" lIns="91440" tIns="45720" rIns="91440" bIns="45720" rtlCol="0">
            <a:normAutofit/>
          </a:body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5" name="Fußzeilenplatzhalter 4"/>
          <p:cNvSpPr>
            <a:spLocks noGrp="1"/>
          </p:cNvSpPr>
          <p:nvPr>
            <p:ph type="ftr" sz="quarter" idx="3"/>
          </p:nvPr>
        </p:nvSpPr>
        <p:spPr>
          <a:xfrm>
            <a:off x="0" y="6643710"/>
            <a:ext cx="12192000" cy="21431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dirty="0"/>
          </a:p>
        </p:txBody>
      </p:sp>
      <p:sp>
        <p:nvSpPr>
          <p:cNvPr id="6" name="Foliennummernplatzhalter 5"/>
          <p:cNvSpPr txBox="1">
            <a:spLocks/>
          </p:cNvSpPr>
          <p:nvPr/>
        </p:nvSpPr>
        <p:spPr>
          <a:xfrm>
            <a:off x="-2844800" y="6492876"/>
            <a:ext cx="2844800" cy="365125"/>
          </a:xfrm>
          <a:prstGeom prst="rect">
            <a:avLst/>
          </a:prstGeom>
        </p:spPr>
        <p:txBody>
          <a:bodyPr/>
          <a:lstStyle>
            <a:defPPr>
              <a:defRPr lang="de-DE"/>
            </a:defPPr>
            <a:lvl1pPr marL="0" algn="r"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E95431C-F0EC-4DC5-A098-16E27D1FF48A}" type="slidenum">
              <a:rPr lang="de-DE" sz="1400" smtClean="0"/>
              <a:pPr/>
              <a:t>‹#›</a:t>
            </a:fld>
            <a:endParaRPr lang="de-DE" sz="1400" dirty="0"/>
          </a:p>
        </p:txBody>
      </p:sp>
      <p:pic>
        <p:nvPicPr>
          <p:cNvPr id="8" name="Picture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2240001" y="116632"/>
            <a:ext cx="1746217" cy="493306"/>
          </a:xfrm>
          <a:prstGeom prst="rect">
            <a:avLst/>
          </a:prstGeom>
          <a:noFill/>
          <a:ln>
            <a:noFill/>
          </a:ln>
          <a:effectLst>
            <a:reflection blurRad="6350" stA="52000" endA="300" endPos="35000" dir="5400000" sy="-100000" algn="bl" rotWithShape="0"/>
          </a:effectLst>
        </p:spPr>
      </p:pic>
    </p:spTree>
    <p:extLst>
      <p:ext uri="{BB962C8B-B14F-4D97-AF65-F5344CB8AC3E}">
        <p14:creationId xmlns:p14="http://schemas.microsoft.com/office/powerpoint/2010/main" val="387356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Lst>
  <p:timing>
    <p:tnLst>
      <p:par>
        <p:cTn id="1" dur="indefinite" restart="never" nodeType="tmRoot"/>
      </p:par>
    </p:tnLst>
  </p:timing>
  <p:txStyles>
    <p:titleStyle>
      <a:lvl1pPr marL="54000" algn="l" defTabSz="914400" rtl="0" eaLnBrk="1" latinLnBrk="0" hangingPunct="1">
        <a:spcBef>
          <a:spcPct val="0"/>
        </a:spcBef>
        <a:buFont typeface="Arial" pitchFamily="34" charset="0"/>
        <a:buNone/>
        <a:defRPr kumimoji="0" lang="de-DE" sz="2800" b="1" kern="1200" dirty="0" smtClean="0">
          <a:ln w="6350">
            <a:noFill/>
          </a:ln>
          <a:solidFill>
            <a:schemeClr val="tx1"/>
          </a:solidFill>
          <a:effectLst/>
          <a:latin typeface="Calibri" pitchFamily="34" charset="0"/>
          <a:ea typeface="+mj-ea"/>
          <a:cs typeface="+mj-cs"/>
        </a:defRPr>
      </a:lvl1pPr>
    </p:titleStyle>
    <p:bodyStyle>
      <a:lvl1pPr marL="360000" indent="-288000" algn="l" defTabSz="914400" rtl="0" eaLnBrk="1" latinLnBrk="0" hangingPunct="1">
        <a:lnSpc>
          <a:spcPct val="100000"/>
        </a:lnSpc>
        <a:spcBef>
          <a:spcPct val="20000"/>
        </a:spcBef>
        <a:buFontTx/>
        <a:buBlip>
          <a:blip r:embed="rId10"/>
        </a:buBlip>
        <a:defRPr sz="2200" kern="1200">
          <a:solidFill>
            <a:schemeClr val="tx1"/>
          </a:solidFill>
          <a:latin typeface="+mn-lt"/>
          <a:ea typeface="+mn-ea"/>
          <a:cs typeface="+mn-cs"/>
        </a:defRPr>
      </a:lvl1pPr>
      <a:lvl2pPr marL="612000" indent="-288000" algn="l" defTabSz="914400" rtl="0" eaLnBrk="1" latinLnBrk="0" hangingPunct="1">
        <a:lnSpc>
          <a:spcPct val="100000"/>
        </a:lnSpc>
        <a:spcBef>
          <a:spcPct val="20000"/>
        </a:spcBef>
        <a:buFontTx/>
        <a:buBlip>
          <a:blip r:embed="rId11"/>
        </a:buBlip>
        <a:defRPr sz="2200" kern="1200">
          <a:solidFill>
            <a:schemeClr val="tx1"/>
          </a:solidFill>
          <a:latin typeface="+mn-lt"/>
          <a:ea typeface="+mn-ea"/>
          <a:cs typeface="+mn-cs"/>
        </a:defRPr>
      </a:lvl2pPr>
      <a:lvl3pPr marL="864000" indent="-288000" algn="l" defTabSz="914400" rtl="0" eaLnBrk="1" latinLnBrk="0" hangingPunct="1">
        <a:lnSpc>
          <a:spcPct val="100000"/>
        </a:lnSpc>
        <a:spcBef>
          <a:spcPct val="20000"/>
        </a:spcBef>
        <a:buFontTx/>
        <a:buBlip>
          <a:blip r:embed="rId11"/>
        </a:buBlip>
        <a:defRPr sz="2200" kern="1200">
          <a:solidFill>
            <a:schemeClr val="tx1"/>
          </a:solidFill>
          <a:latin typeface="+mn-lt"/>
          <a:ea typeface="+mn-ea"/>
          <a:cs typeface="+mn-cs"/>
        </a:defRPr>
      </a:lvl3pPr>
      <a:lvl4pPr marL="1116000" indent="-288000" algn="l" defTabSz="914400" rtl="0" eaLnBrk="1" latinLnBrk="0" hangingPunct="1">
        <a:lnSpc>
          <a:spcPct val="100000"/>
        </a:lnSpc>
        <a:spcBef>
          <a:spcPct val="20000"/>
        </a:spcBef>
        <a:buFontTx/>
        <a:buBlip>
          <a:blip r:embed="rId11"/>
        </a:buBlip>
        <a:defRPr sz="2200" kern="1200">
          <a:solidFill>
            <a:schemeClr val="tx1"/>
          </a:solidFill>
          <a:latin typeface="+mn-lt"/>
          <a:ea typeface="+mn-ea"/>
          <a:cs typeface="+mn-cs"/>
        </a:defRPr>
      </a:lvl4pPr>
      <a:lvl5pPr marL="1368000" indent="-288000" algn="l" defTabSz="914400" rtl="0" eaLnBrk="1" latinLnBrk="0" hangingPunct="1">
        <a:lnSpc>
          <a:spcPct val="100000"/>
        </a:lnSpc>
        <a:spcBef>
          <a:spcPct val="20000"/>
        </a:spcBef>
        <a:buFontTx/>
        <a:buBlip>
          <a:blip r:embed="rId11"/>
        </a:buBlip>
        <a:defRPr sz="2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9" descr="II_rahmen_neu_folge"/>
          <p:cNvPicPr>
            <a:picLocks noChangeAspect="1" noChangeArrowheads="1"/>
          </p:cNvPicPr>
          <p:nvPr/>
        </p:nvPicPr>
        <p:blipFill>
          <a:blip r:embed="rId13" cstate="print"/>
          <a:srcRect/>
          <a:stretch>
            <a:fillRect/>
          </a:stretch>
        </p:blipFill>
        <p:spPr bwMode="auto">
          <a:xfrm>
            <a:off x="0" y="0"/>
            <a:ext cx="12192000" cy="6858000"/>
          </a:xfrm>
          <a:prstGeom prst="rect">
            <a:avLst/>
          </a:prstGeom>
          <a:noFill/>
          <a:ln w="9525">
            <a:noFill/>
            <a:miter lim="800000"/>
            <a:headEnd/>
            <a:tailEnd/>
          </a:ln>
        </p:spPr>
      </p:pic>
      <p:sp>
        <p:nvSpPr>
          <p:cNvPr id="1027" name="Rectangle 2"/>
          <p:cNvSpPr>
            <a:spLocks noGrp="1" noChangeArrowheads="1"/>
          </p:cNvSpPr>
          <p:nvPr>
            <p:ph type="title"/>
          </p:nvPr>
        </p:nvSpPr>
        <p:spPr bwMode="auto">
          <a:xfrm>
            <a:off x="520701" y="333376"/>
            <a:ext cx="9215967" cy="561975"/>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de-DE" dirty="0" smtClean="0"/>
              <a:t>Titelmasterformat durch Klicken bearbeiten</a:t>
            </a:r>
          </a:p>
        </p:txBody>
      </p:sp>
      <p:sp>
        <p:nvSpPr>
          <p:cNvPr id="1028" name="Rectangle 3"/>
          <p:cNvSpPr>
            <a:spLocks noGrp="1" noChangeArrowheads="1"/>
          </p:cNvSpPr>
          <p:nvPr>
            <p:ph type="body" idx="1"/>
          </p:nvPr>
        </p:nvSpPr>
        <p:spPr bwMode="auto">
          <a:xfrm>
            <a:off x="522818" y="1198563"/>
            <a:ext cx="11142133" cy="48942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1034" name="Text Box 10"/>
          <p:cNvSpPr txBox="1">
            <a:spLocks noChangeArrowheads="1"/>
          </p:cNvSpPr>
          <p:nvPr/>
        </p:nvSpPr>
        <p:spPr bwMode="auto">
          <a:xfrm>
            <a:off x="8015818" y="6453188"/>
            <a:ext cx="3649133" cy="360362"/>
          </a:xfrm>
          <a:prstGeom prst="rect">
            <a:avLst/>
          </a:prstGeom>
          <a:noFill/>
          <a:ln w="9525">
            <a:noFill/>
            <a:miter lim="800000"/>
            <a:headEnd/>
            <a:tailEnd/>
          </a:ln>
          <a:effectLst/>
        </p:spPr>
        <p:txBody>
          <a:bodyPr lIns="0" tIns="0" rIns="0" bIns="0"/>
          <a:lstStyle/>
          <a:p>
            <a:pPr algn="r" fontAlgn="base">
              <a:spcBef>
                <a:spcPct val="50000"/>
              </a:spcBef>
              <a:spcAft>
                <a:spcPct val="0"/>
              </a:spcAft>
              <a:defRPr/>
            </a:pPr>
            <a:r>
              <a:rPr lang="de-DE" sz="900" dirty="0" err="1" smtClean="0">
                <a:solidFill>
                  <a:srgbClr val="000000"/>
                </a:solidFill>
                <a:latin typeface="Calibri" panose="020F0502020204030204" pitchFamily="34" charset="0"/>
              </a:rPr>
              <a:t>ForHLR</a:t>
            </a:r>
            <a:endParaRPr lang="de-DE" sz="900" dirty="0">
              <a:solidFill>
                <a:srgbClr val="000000"/>
              </a:solidFill>
              <a:latin typeface="Calibri" panose="020F0502020204030204" pitchFamily="34" charset="0"/>
            </a:endParaRPr>
          </a:p>
        </p:txBody>
      </p:sp>
      <p:pic>
        <p:nvPicPr>
          <p:cNvPr id="1032" name="Picture 13" descr="KIT-Logo-rgb_de"/>
          <p:cNvPicPr>
            <a:picLocks noChangeAspect="1" noChangeArrowheads="1"/>
          </p:cNvPicPr>
          <p:nvPr/>
        </p:nvPicPr>
        <p:blipFill>
          <a:blip r:embed="rId14" cstate="print"/>
          <a:srcRect/>
          <a:stretch>
            <a:fillRect/>
          </a:stretch>
        </p:blipFill>
        <p:spPr bwMode="auto">
          <a:xfrm>
            <a:off x="10223501" y="333375"/>
            <a:ext cx="1435100" cy="496888"/>
          </a:xfrm>
          <a:prstGeom prst="rect">
            <a:avLst/>
          </a:prstGeom>
          <a:noFill/>
          <a:ln w="9525">
            <a:noFill/>
            <a:miter lim="800000"/>
            <a:headEnd/>
            <a:tailEnd/>
          </a:ln>
        </p:spPr>
      </p:pic>
      <p:sp>
        <p:nvSpPr>
          <p:cNvPr id="1036" name="Rectangle 12"/>
          <p:cNvSpPr>
            <a:spLocks noGrp="1" noChangeArrowheads="1"/>
          </p:cNvSpPr>
          <p:nvPr>
            <p:ph type="ftr" sz="quarter" idx="3"/>
          </p:nvPr>
        </p:nvSpPr>
        <p:spPr bwMode="auto">
          <a:xfrm>
            <a:off x="2269067" y="6445251"/>
            <a:ext cx="5664200" cy="36036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900"/>
            </a:lvl1pPr>
          </a:lstStyle>
          <a:p>
            <a:pPr fontAlgn="base">
              <a:spcBef>
                <a:spcPct val="0"/>
              </a:spcBef>
              <a:spcAft>
                <a:spcPct val="0"/>
              </a:spcAft>
            </a:pPr>
            <a:r>
              <a:rPr lang="de-DE" dirty="0" smtClean="0">
                <a:solidFill>
                  <a:srgbClr val="000000"/>
                </a:solidFill>
                <a:latin typeface="Calibri" panose="020F0502020204030204" pitchFamily="34" charset="0"/>
              </a:rPr>
              <a:t>Carsten </a:t>
            </a:r>
            <a:r>
              <a:rPr lang="de-DE" dirty="0" err="1" smtClean="0">
                <a:solidFill>
                  <a:srgbClr val="000000"/>
                </a:solidFill>
                <a:latin typeface="Calibri" panose="020F0502020204030204" pitchFamily="34" charset="0"/>
              </a:rPr>
              <a:t>Dachsbacher</a:t>
            </a:r>
            <a:endParaRPr lang="de-DE" dirty="0">
              <a:solidFill>
                <a:srgbClr val="000000"/>
              </a:solidFill>
              <a:latin typeface="Calibri" panose="020F0502020204030204" pitchFamily="34" charset="0"/>
            </a:endParaRPr>
          </a:p>
        </p:txBody>
      </p:sp>
      <p:sp>
        <p:nvSpPr>
          <p:cNvPr id="11" name="Datumsplatzhalter 10"/>
          <p:cNvSpPr>
            <a:spLocks noGrp="1"/>
          </p:cNvSpPr>
          <p:nvPr>
            <p:ph type="dt" sz="half" idx="2"/>
          </p:nvPr>
        </p:nvSpPr>
        <p:spPr>
          <a:xfrm>
            <a:off x="816000" y="6444000"/>
            <a:ext cx="1392000" cy="360000"/>
          </a:xfrm>
          <a:prstGeom prst="rect">
            <a:avLst/>
          </a:prstGeom>
        </p:spPr>
        <p:txBody>
          <a:bodyPr vert="horz" lIns="0" tIns="0" rIns="0" bIns="0" rtlCol="0" anchor="t" anchorCtr="0"/>
          <a:lstStyle>
            <a:lvl1pPr algn="l">
              <a:defRPr sz="900" baseline="0">
                <a:solidFill>
                  <a:schemeClr val="tx1"/>
                </a:solidFill>
                <a:latin typeface="Calibri" panose="020F0502020204030204" pitchFamily="34" charset="0"/>
              </a:defRPr>
            </a:lvl1pPr>
          </a:lstStyle>
          <a:p>
            <a:pPr fontAlgn="base">
              <a:spcBef>
                <a:spcPct val="0"/>
              </a:spcBef>
              <a:spcAft>
                <a:spcPct val="0"/>
              </a:spcAft>
            </a:pPr>
            <a:r>
              <a:rPr lang="de-DE" dirty="0" smtClean="0">
                <a:solidFill>
                  <a:srgbClr val="000000"/>
                </a:solidFill>
              </a:rPr>
              <a:t>04.06.2013</a:t>
            </a:r>
            <a:endParaRPr lang="de-DE" dirty="0">
              <a:solidFill>
                <a:srgbClr val="000000"/>
              </a:solidFill>
            </a:endParaRPr>
          </a:p>
        </p:txBody>
      </p:sp>
      <p:sp>
        <p:nvSpPr>
          <p:cNvPr id="10" name="Foliennummernplatzhalter 12"/>
          <p:cNvSpPr>
            <a:spLocks noGrp="1"/>
          </p:cNvSpPr>
          <p:nvPr>
            <p:ph type="sldNum" sz="quarter" idx="4"/>
          </p:nvPr>
        </p:nvSpPr>
        <p:spPr>
          <a:xfrm>
            <a:off x="336000" y="6444000"/>
            <a:ext cx="432000" cy="360000"/>
          </a:xfrm>
          <a:prstGeom prst="rect">
            <a:avLst/>
          </a:prstGeom>
        </p:spPr>
        <p:txBody>
          <a:bodyPr vert="horz" wrap="square" lIns="0" tIns="0" rIns="0" bIns="0" rtlCol="0" anchor="t" anchorCtr="0"/>
          <a:lstStyle>
            <a:lvl1pPr algn="l">
              <a:defRPr sz="900" b="1" baseline="0">
                <a:solidFill>
                  <a:schemeClr val="tx1"/>
                </a:solidFill>
                <a:latin typeface="Calibri" panose="020F0502020204030204" pitchFamily="34" charset="0"/>
              </a:defRPr>
            </a:lvl1pPr>
          </a:lstStyle>
          <a:p>
            <a:pPr fontAlgn="base">
              <a:spcBef>
                <a:spcPct val="0"/>
              </a:spcBef>
              <a:spcAft>
                <a:spcPct val="0"/>
              </a:spcAft>
            </a:pPr>
            <a:fld id="{1CA33F6A-4DE0-4F11-8018-7C04A14942AE}" type="slidenum">
              <a:rPr lang="de-DE" smtClean="0">
                <a:solidFill>
                  <a:srgbClr val="000000"/>
                </a:solidFill>
              </a:rPr>
              <a:pPr fontAlgn="base">
                <a:spcBef>
                  <a:spcPct val="0"/>
                </a:spcBef>
                <a:spcAft>
                  <a:spcPct val="0"/>
                </a:spcAft>
              </a:pPr>
              <a:t>‹#›</a:t>
            </a:fld>
            <a:endParaRPr lang="de-DE" dirty="0">
              <a:solidFill>
                <a:srgbClr val="000000"/>
              </a:solidFill>
            </a:endParaRPr>
          </a:p>
        </p:txBody>
      </p:sp>
    </p:spTree>
    <p:extLst>
      <p:ext uri="{BB962C8B-B14F-4D97-AF65-F5344CB8AC3E}">
        <p14:creationId xmlns:p14="http://schemas.microsoft.com/office/powerpoint/2010/main" val="2489380833"/>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iming>
    <p:tnLst>
      <p:par>
        <p:cTn id="1" dur="indefinite" restart="never" nodeType="tmRoot"/>
      </p:par>
    </p:tnLst>
  </p:timing>
  <p:hf hdr="0"/>
  <p:txStyles>
    <p:titleStyle>
      <a:lvl1pPr algn="l" rtl="0" eaLnBrk="1" fontAlgn="base" hangingPunct="1">
        <a:spcBef>
          <a:spcPct val="0"/>
        </a:spcBef>
        <a:spcAft>
          <a:spcPct val="0"/>
        </a:spcAft>
        <a:defRPr sz="2400" b="1">
          <a:solidFill>
            <a:schemeClr val="tx2"/>
          </a:solidFill>
          <a:latin typeface="Calibri" panose="020F0502020204030204" pitchFamily="34" charset="0"/>
          <a:ea typeface="+mj-ea"/>
          <a:cs typeface="+mj-cs"/>
        </a:defRPr>
      </a:lvl1pPr>
      <a:lvl2pPr algn="l" rtl="0" eaLnBrk="1" fontAlgn="base" hangingPunct="1">
        <a:spcBef>
          <a:spcPct val="0"/>
        </a:spcBef>
        <a:spcAft>
          <a:spcPct val="0"/>
        </a:spcAft>
        <a:defRPr sz="2400" b="1">
          <a:solidFill>
            <a:schemeClr val="tx2"/>
          </a:solidFill>
          <a:latin typeface="Arial" charset="0"/>
        </a:defRPr>
      </a:lvl2pPr>
      <a:lvl3pPr algn="l" rtl="0" eaLnBrk="1" fontAlgn="base" hangingPunct="1">
        <a:spcBef>
          <a:spcPct val="0"/>
        </a:spcBef>
        <a:spcAft>
          <a:spcPct val="0"/>
        </a:spcAft>
        <a:defRPr sz="2400" b="1">
          <a:solidFill>
            <a:schemeClr val="tx2"/>
          </a:solidFill>
          <a:latin typeface="Arial" charset="0"/>
        </a:defRPr>
      </a:lvl3pPr>
      <a:lvl4pPr algn="l" rtl="0" eaLnBrk="1" fontAlgn="base" hangingPunct="1">
        <a:spcBef>
          <a:spcPct val="0"/>
        </a:spcBef>
        <a:spcAft>
          <a:spcPct val="0"/>
        </a:spcAft>
        <a:defRPr sz="2400" b="1">
          <a:solidFill>
            <a:schemeClr val="tx2"/>
          </a:solidFill>
          <a:latin typeface="Arial" charset="0"/>
        </a:defRPr>
      </a:lvl4pPr>
      <a:lvl5pPr algn="l" rtl="0" eaLnBrk="1" fontAlgn="base" hangingPunct="1">
        <a:spcBef>
          <a:spcPct val="0"/>
        </a:spcBef>
        <a:spcAft>
          <a:spcPct val="0"/>
        </a:spcAft>
        <a:defRPr sz="2400" b="1">
          <a:solidFill>
            <a:schemeClr val="tx2"/>
          </a:solidFill>
          <a:latin typeface="Arial" charset="0"/>
        </a:defRPr>
      </a:lvl5pPr>
      <a:lvl6pPr marL="457200" algn="l" rtl="0" eaLnBrk="1" fontAlgn="base" hangingPunct="1">
        <a:spcBef>
          <a:spcPct val="0"/>
        </a:spcBef>
        <a:spcAft>
          <a:spcPct val="0"/>
        </a:spcAft>
        <a:defRPr sz="2400" b="1">
          <a:solidFill>
            <a:schemeClr val="tx2"/>
          </a:solidFill>
          <a:latin typeface="Arial" charset="0"/>
        </a:defRPr>
      </a:lvl6pPr>
      <a:lvl7pPr marL="914400" algn="l" rtl="0" eaLnBrk="1" fontAlgn="base" hangingPunct="1">
        <a:spcBef>
          <a:spcPct val="0"/>
        </a:spcBef>
        <a:spcAft>
          <a:spcPct val="0"/>
        </a:spcAft>
        <a:defRPr sz="2400" b="1">
          <a:solidFill>
            <a:schemeClr val="tx2"/>
          </a:solidFill>
          <a:latin typeface="Arial" charset="0"/>
        </a:defRPr>
      </a:lvl7pPr>
      <a:lvl8pPr marL="1371600" algn="l" rtl="0" eaLnBrk="1" fontAlgn="base" hangingPunct="1">
        <a:spcBef>
          <a:spcPct val="0"/>
        </a:spcBef>
        <a:spcAft>
          <a:spcPct val="0"/>
        </a:spcAft>
        <a:defRPr sz="2400" b="1">
          <a:solidFill>
            <a:schemeClr val="tx2"/>
          </a:solidFill>
          <a:latin typeface="Arial" charset="0"/>
        </a:defRPr>
      </a:lvl8pPr>
      <a:lvl9pPr marL="1828800" algn="l" rtl="0" eaLnBrk="1" fontAlgn="base" hangingPunct="1">
        <a:spcBef>
          <a:spcPct val="0"/>
        </a:spcBef>
        <a:spcAft>
          <a:spcPct val="0"/>
        </a:spcAft>
        <a:defRPr sz="2400" b="1">
          <a:solidFill>
            <a:schemeClr val="tx2"/>
          </a:solidFill>
          <a:latin typeface="Arial" charset="0"/>
        </a:defRPr>
      </a:lvl9pPr>
    </p:titleStyle>
    <p:bodyStyle>
      <a:lvl1pPr marL="314325" indent="-314325" algn="l" rtl="0" eaLnBrk="1" fontAlgn="base" hangingPunct="1">
        <a:spcBef>
          <a:spcPct val="20000"/>
        </a:spcBef>
        <a:spcAft>
          <a:spcPct val="0"/>
        </a:spcAft>
        <a:buBlip>
          <a:blip r:embed="rId15"/>
        </a:buBlip>
        <a:defRPr sz="2400">
          <a:solidFill>
            <a:schemeClr val="tx1"/>
          </a:solidFill>
          <a:latin typeface="Calibri" panose="020F0502020204030204" pitchFamily="34" charset="0"/>
          <a:ea typeface="+mn-ea"/>
          <a:cs typeface="+mn-cs"/>
        </a:defRPr>
      </a:lvl1pPr>
      <a:lvl2pPr marL="790575" indent="-314325" algn="l" rtl="0" eaLnBrk="1" fontAlgn="base" hangingPunct="1">
        <a:spcBef>
          <a:spcPct val="20000"/>
        </a:spcBef>
        <a:spcAft>
          <a:spcPct val="0"/>
        </a:spcAft>
        <a:buBlip>
          <a:blip r:embed="rId16"/>
        </a:buBlip>
        <a:defRPr sz="2000">
          <a:solidFill>
            <a:schemeClr val="tx1"/>
          </a:solidFill>
          <a:latin typeface="Calibri" panose="020F0502020204030204" pitchFamily="34" charset="0"/>
        </a:defRPr>
      </a:lvl2pPr>
      <a:lvl3pPr marL="1209675" indent="-276225" algn="l" rtl="0" eaLnBrk="1" fontAlgn="base" hangingPunct="1">
        <a:spcBef>
          <a:spcPct val="20000"/>
        </a:spcBef>
        <a:spcAft>
          <a:spcPct val="0"/>
        </a:spcAft>
        <a:buBlip>
          <a:blip r:embed="rId17"/>
        </a:buBlip>
        <a:defRPr sz="1800">
          <a:solidFill>
            <a:schemeClr val="tx1"/>
          </a:solidFill>
          <a:latin typeface="Calibri" panose="020F0502020204030204" pitchFamily="34" charset="0"/>
        </a:defRPr>
      </a:lvl3pPr>
      <a:lvl4pPr marL="1657350" indent="-276225" algn="l" rtl="0" eaLnBrk="1" fontAlgn="base" hangingPunct="1">
        <a:spcBef>
          <a:spcPct val="20000"/>
        </a:spcBef>
        <a:spcAft>
          <a:spcPct val="0"/>
        </a:spcAft>
        <a:buBlip>
          <a:blip r:embed="rId17"/>
        </a:buBlip>
        <a:defRPr sz="1600">
          <a:solidFill>
            <a:schemeClr val="tx1"/>
          </a:solidFill>
          <a:latin typeface="Calibri" panose="020F0502020204030204" pitchFamily="34" charset="0"/>
        </a:defRPr>
      </a:lvl4pPr>
      <a:lvl5pPr marL="2095500" indent="-276225" algn="l" rtl="0" eaLnBrk="1" fontAlgn="base" hangingPunct="1">
        <a:spcBef>
          <a:spcPct val="20000"/>
        </a:spcBef>
        <a:spcAft>
          <a:spcPct val="0"/>
        </a:spcAft>
        <a:buBlip>
          <a:blip r:embed="rId17"/>
        </a:buBlip>
        <a:defRPr sz="1400">
          <a:solidFill>
            <a:schemeClr val="tx1"/>
          </a:solidFill>
          <a:latin typeface="Calibri" panose="020F0502020204030204" pitchFamily="34" charset="0"/>
        </a:defRPr>
      </a:lvl5pPr>
      <a:lvl6pPr marL="2514600" indent="-228600" algn="l" rtl="0" eaLnBrk="1" fontAlgn="base" hangingPunct="1">
        <a:spcBef>
          <a:spcPct val="20000"/>
        </a:spcBef>
        <a:spcAft>
          <a:spcPct val="0"/>
        </a:spcAft>
        <a:buSzPct val="60000"/>
        <a:buBlip>
          <a:blip r:embed="rId18"/>
        </a:buBlip>
        <a:defRPr sz="1400">
          <a:solidFill>
            <a:schemeClr val="tx1"/>
          </a:solidFill>
          <a:latin typeface="+mn-lt"/>
        </a:defRPr>
      </a:lvl6pPr>
      <a:lvl7pPr marL="2971800" indent="-228600" algn="l" rtl="0" eaLnBrk="1" fontAlgn="base" hangingPunct="1">
        <a:spcBef>
          <a:spcPct val="20000"/>
        </a:spcBef>
        <a:spcAft>
          <a:spcPct val="0"/>
        </a:spcAft>
        <a:buSzPct val="60000"/>
        <a:buBlip>
          <a:blip r:embed="rId18"/>
        </a:buBlip>
        <a:defRPr sz="1400">
          <a:solidFill>
            <a:schemeClr val="tx1"/>
          </a:solidFill>
          <a:latin typeface="+mn-lt"/>
        </a:defRPr>
      </a:lvl7pPr>
      <a:lvl8pPr marL="3429000" indent="-228600" algn="l" rtl="0" eaLnBrk="1" fontAlgn="base" hangingPunct="1">
        <a:spcBef>
          <a:spcPct val="20000"/>
        </a:spcBef>
        <a:spcAft>
          <a:spcPct val="0"/>
        </a:spcAft>
        <a:buSzPct val="60000"/>
        <a:buBlip>
          <a:blip r:embed="rId18"/>
        </a:buBlip>
        <a:defRPr sz="1400">
          <a:solidFill>
            <a:schemeClr val="tx1"/>
          </a:solidFill>
          <a:latin typeface="+mn-lt"/>
        </a:defRPr>
      </a:lvl8pPr>
      <a:lvl9pPr marL="3886200" indent="-228600" algn="l" rtl="0" eaLnBrk="1" fontAlgn="base" hangingPunct="1">
        <a:spcBef>
          <a:spcPct val="20000"/>
        </a:spcBef>
        <a:spcAft>
          <a:spcPct val="0"/>
        </a:spcAft>
        <a:buSzPct val="60000"/>
        <a:buBlip>
          <a:blip r:embed="rId18"/>
        </a:buBlip>
        <a:defRPr sz="1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100000">
              <a:srgbClr val="7C7C7C"/>
            </a:gs>
            <a:gs pos="40000">
              <a:schemeClr val="bg1"/>
            </a:gs>
            <a:gs pos="0">
              <a:schemeClr val="bg1"/>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10" name="Picture 9" descr="II_rahmen_neu_folge"/>
          <p:cNvPicPr>
            <a:picLocks noChangeAspect="1" noChangeArrowheads="1"/>
          </p:cNvPicPr>
          <p:nvPr userDrawn="1"/>
        </p:nvPicPr>
        <p:blipFill>
          <a:blip r:embed="rId8" cstate="print"/>
          <a:srcRect/>
          <a:stretch>
            <a:fillRect/>
          </a:stretch>
        </p:blipFill>
        <p:spPr bwMode="auto">
          <a:xfrm>
            <a:off x="-4629" y="0"/>
            <a:ext cx="12192000" cy="7317432"/>
          </a:xfrm>
          <a:prstGeom prst="rect">
            <a:avLst/>
          </a:prstGeom>
          <a:noFill/>
          <a:ln w="9525">
            <a:noFill/>
            <a:miter lim="800000"/>
            <a:headEnd/>
            <a:tailEnd/>
          </a:ln>
        </p:spPr>
      </p:pic>
      <p:sp>
        <p:nvSpPr>
          <p:cNvPr id="2" name="Titelplatzhalter 1"/>
          <p:cNvSpPr>
            <a:spLocks noGrp="1"/>
          </p:cNvSpPr>
          <p:nvPr>
            <p:ph type="title"/>
          </p:nvPr>
        </p:nvSpPr>
        <p:spPr>
          <a:xfrm>
            <a:off x="240000" y="49208"/>
            <a:ext cx="11760000" cy="571480"/>
          </a:xfrm>
          <a:prstGeom prst="rect">
            <a:avLst/>
          </a:prstGeom>
        </p:spPr>
        <p:txBody>
          <a:bodyPr vert="horz" lIns="91440" tIns="45720" rIns="91440" bIns="45720" rtlCol="0" anchor="b">
            <a:normAutofit/>
          </a:bodyPr>
          <a:lstStyle/>
          <a:p>
            <a:r>
              <a:rPr lang="de-DE" dirty="0" smtClean="0"/>
              <a:t>Titelmasterformat bearbeiten</a:t>
            </a:r>
            <a:endParaRPr lang="de-DE" dirty="0"/>
          </a:p>
        </p:txBody>
      </p:sp>
      <p:sp>
        <p:nvSpPr>
          <p:cNvPr id="3" name="Textplatzhalter 2"/>
          <p:cNvSpPr>
            <a:spLocks noGrp="1"/>
          </p:cNvSpPr>
          <p:nvPr>
            <p:ph type="body" idx="1"/>
          </p:nvPr>
        </p:nvSpPr>
        <p:spPr>
          <a:xfrm>
            <a:off x="240000" y="648000"/>
            <a:ext cx="11760000" cy="5924272"/>
          </a:xfrm>
          <a:prstGeom prst="rect">
            <a:avLst/>
          </a:prstGeom>
        </p:spPr>
        <p:txBody>
          <a:bodyPr vert="horz" lIns="91440" tIns="45720" rIns="91440" bIns="45720" rtlCol="0">
            <a:normAutofit/>
          </a:body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5" name="Fußzeilenplatzhalter 4"/>
          <p:cNvSpPr>
            <a:spLocks noGrp="1"/>
          </p:cNvSpPr>
          <p:nvPr>
            <p:ph type="ftr" sz="quarter" idx="3"/>
          </p:nvPr>
        </p:nvSpPr>
        <p:spPr>
          <a:xfrm>
            <a:off x="0" y="6643710"/>
            <a:ext cx="12192000" cy="21431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dirty="0">
              <a:solidFill>
                <a:prstClr val="black">
                  <a:tint val="75000"/>
                </a:prstClr>
              </a:solidFill>
            </a:endParaRPr>
          </a:p>
        </p:txBody>
      </p:sp>
      <p:sp>
        <p:nvSpPr>
          <p:cNvPr id="6" name="Foliennummernplatzhalter 5"/>
          <p:cNvSpPr txBox="1">
            <a:spLocks/>
          </p:cNvSpPr>
          <p:nvPr/>
        </p:nvSpPr>
        <p:spPr>
          <a:xfrm>
            <a:off x="9155200" y="6389708"/>
            <a:ext cx="2844800" cy="365125"/>
          </a:xfrm>
          <a:prstGeom prst="rect">
            <a:avLst/>
          </a:prstGeom>
        </p:spPr>
        <p:txBody>
          <a:bodyPr/>
          <a:lstStyle>
            <a:defPPr>
              <a:defRPr lang="de-DE"/>
            </a:defPPr>
            <a:lvl1pPr marL="0" algn="r"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E95431C-F0EC-4DC5-A098-16E27D1FF48A}" type="slidenum">
              <a:rPr lang="de-DE" sz="1400" smtClean="0">
                <a:solidFill>
                  <a:prstClr val="black"/>
                </a:solidFill>
              </a:rPr>
              <a:pPr/>
              <a:t>‹#›</a:t>
            </a:fld>
            <a:endParaRPr lang="de-DE" sz="1400" dirty="0">
              <a:solidFill>
                <a:prstClr val="black"/>
              </a:solidFill>
            </a:endParaRPr>
          </a:p>
        </p:txBody>
      </p:sp>
      <p:pic>
        <p:nvPicPr>
          <p:cNvPr id="8" name="Picture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560496" y="242541"/>
            <a:ext cx="1309318" cy="494631"/>
          </a:xfrm>
          <a:prstGeom prst="rect">
            <a:avLst/>
          </a:prstGeom>
          <a:noFill/>
          <a:ln>
            <a:noFill/>
          </a:ln>
          <a:effectLst>
            <a:reflection blurRad="6350" stA="52000" endA="300" endPos="35000" dir="5400000" sy="-100000" algn="bl" rotWithShape="0"/>
          </a:effectLst>
        </p:spPr>
      </p:pic>
    </p:spTree>
    <p:extLst>
      <p:ext uri="{BB962C8B-B14F-4D97-AF65-F5344CB8AC3E}">
        <p14:creationId xmlns:p14="http://schemas.microsoft.com/office/powerpoint/2010/main" val="3932534694"/>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Lst>
  <p:timing>
    <p:tnLst>
      <p:par>
        <p:cTn id="1" dur="indefinite" restart="never" nodeType="tmRoot"/>
      </p:par>
    </p:tnLst>
  </p:timing>
  <p:txStyles>
    <p:titleStyle>
      <a:lvl1pPr marL="54000" algn="l" defTabSz="914400" rtl="0" eaLnBrk="1" latinLnBrk="0" hangingPunct="1">
        <a:spcBef>
          <a:spcPct val="0"/>
        </a:spcBef>
        <a:buFont typeface="Arial" pitchFamily="34" charset="0"/>
        <a:buNone/>
        <a:defRPr kumimoji="0" lang="de-DE" sz="2800" b="1" kern="1200" dirty="0" smtClean="0">
          <a:ln w="6350">
            <a:noFill/>
          </a:ln>
          <a:solidFill>
            <a:schemeClr val="tx1"/>
          </a:solidFill>
          <a:effectLst/>
          <a:latin typeface="Calibri" pitchFamily="34" charset="0"/>
          <a:ea typeface="+mj-ea"/>
          <a:cs typeface="+mj-cs"/>
        </a:defRPr>
      </a:lvl1pPr>
    </p:titleStyle>
    <p:bodyStyle>
      <a:lvl1pPr marL="360000" indent="-288000" algn="l" defTabSz="914400" rtl="0" eaLnBrk="1" latinLnBrk="0" hangingPunct="1">
        <a:lnSpc>
          <a:spcPct val="100000"/>
        </a:lnSpc>
        <a:spcBef>
          <a:spcPct val="20000"/>
        </a:spcBef>
        <a:buFontTx/>
        <a:buBlip>
          <a:blip r:embed="rId10"/>
        </a:buBlip>
        <a:defRPr sz="2200" kern="1200">
          <a:solidFill>
            <a:schemeClr val="tx1"/>
          </a:solidFill>
          <a:latin typeface="+mn-lt"/>
          <a:ea typeface="+mn-ea"/>
          <a:cs typeface="+mn-cs"/>
        </a:defRPr>
      </a:lvl1pPr>
      <a:lvl2pPr marL="612000" indent="-288000" algn="l" defTabSz="914400" rtl="0" eaLnBrk="1" latinLnBrk="0" hangingPunct="1">
        <a:lnSpc>
          <a:spcPct val="100000"/>
        </a:lnSpc>
        <a:spcBef>
          <a:spcPct val="20000"/>
        </a:spcBef>
        <a:buFontTx/>
        <a:buBlip>
          <a:blip r:embed="rId11"/>
        </a:buBlip>
        <a:defRPr sz="2200" kern="1200">
          <a:solidFill>
            <a:schemeClr val="tx1"/>
          </a:solidFill>
          <a:latin typeface="+mn-lt"/>
          <a:ea typeface="+mn-ea"/>
          <a:cs typeface="+mn-cs"/>
        </a:defRPr>
      </a:lvl2pPr>
      <a:lvl3pPr marL="864000" indent="-288000" algn="l" defTabSz="914400" rtl="0" eaLnBrk="1" latinLnBrk="0" hangingPunct="1">
        <a:lnSpc>
          <a:spcPct val="100000"/>
        </a:lnSpc>
        <a:spcBef>
          <a:spcPct val="20000"/>
        </a:spcBef>
        <a:buFontTx/>
        <a:buBlip>
          <a:blip r:embed="rId11"/>
        </a:buBlip>
        <a:defRPr sz="2200" kern="1200">
          <a:solidFill>
            <a:schemeClr val="tx1"/>
          </a:solidFill>
          <a:latin typeface="+mn-lt"/>
          <a:ea typeface="+mn-ea"/>
          <a:cs typeface="+mn-cs"/>
        </a:defRPr>
      </a:lvl3pPr>
      <a:lvl4pPr marL="1116000" indent="-288000" algn="l" defTabSz="914400" rtl="0" eaLnBrk="1" latinLnBrk="0" hangingPunct="1">
        <a:lnSpc>
          <a:spcPct val="100000"/>
        </a:lnSpc>
        <a:spcBef>
          <a:spcPct val="20000"/>
        </a:spcBef>
        <a:buFontTx/>
        <a:buBlip>
          <a:blip r:embed="rId11"/>
        </a:buBlip>
        <a:defRPr sz="2200" kern="1200">
          <a:solidFill>
            <a:schemeClr val="tx1"/>
          </a:solidFill>
          <a:latin typeface="+mn-lt"/>
          <a:ea typeface="+mn-ea"/>
          <a:cs typeface="+mn-cs"/>
        </a:defRPr>
      </a:lvl4pPr>
      <a:lvl5pPr marL="1368000" indent="-288000" algn="l" defTabSz="914400" rtl="0" eaLnBrk="1" latinLnBrk="0" hangingPunct="1">
        <a:lnSpc>
          <a:spcPct val="100000"/>
        </a:lnSpc>
        <a:spcBef>
          <a:spcPct val="20000"/>
        </a:spcBef>
        <a:buFontTx/>
        <a:buBlip>
          <a:blip r:embed="rId11"/>
        </a:buBlip>
        <a:defRPr sz="2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2.xml"/><Relationship Id="rId1" Type="http://schemas.openxmlformats.org/officeDocument/2006/relationships/slideLayout" Target="../slideLayouts/slideLayout20.xml"/><Relationship Id="rId4" Type="http://schemas.openxmlformats.org/officeDocument/2006/relationships/image" Target="../media/image36.jpe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20.xml"/><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20.xml"/><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20.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20.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9.png"/></Relationships>
</file>

<file path=ppt/slides/_rels/slide20.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4.png"/><Relationship Id="rId7"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20.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 Id="rId9" Type="http://schemas.openxmlformats.org/officeDocument/2006/relationships/image" Target="../media/image47.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2.xml"/><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3.xml"/><Relationship Id="rId1" Type="http://schemas.openxmlformats.org/officeDocument/2006/relationships/slideLayout" Target="../slideLayouts/slideLayout20.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21.jpeg"/></Relationships>
</file>

<file path=ppt/slides/_rels/slide24.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png"/><Relationship Id="rId3" Type="http://schemas.openxmlformats.org/officeDocument/2006/relationships/image" Target="../media/image55.png"/><Relationship Id="rId7" Type="http://schemas.openxmlformats.org/officeDocument/2006/relationships/image" Target="../media/image59.png"/><Relationship Id="rId12" Type="http://schemas.openxmlformats.org/officeDocument/2006/relationships/image" Target="../media/image64.png"/><Relationship Id="rId2" Type="http://schemas.openxmlformats.org/officeDocument/2006/relationships/notesSlide" Target="../notesSlides/notesSlide24.xml"/><Relationship Id="rId1" Type="http://schemas.openxmlformats.org/officeDocument/2006/relationships/slideLayout" Target="../slideLayouts/slideLayout20.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7.png"/><Relationship Id="rId10" Type="http://schemas.openxmlformats.org/officeDocument/2006/relationships/image" Target="../media/image62.png"/><Relationship Id="rId4" Type="http://schemas.openxmlformats.org/officeDocument/2006/relationships/image" Target="../media/image56.png"/><Relationship Id="rId9" Type="http://schemas.openxmlformats.org/officeDocument/2006/relationships/image" Target="../media/image61.png"/><Relationship Id="rId14" Type="http://schemas.openxmlformats.org/officeDocument/2006/relationships/image" Target="../media/image66.png"/></Relationships>
</file>

<file path=ppt/slides/_rels/slide25.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png"/><Relationship Id="rId3" Type="http://schemas.openxmlformats.org/officeDocument/2006/relationships/image" Target="../media/image55.png"/><Relationship Id="rId7" Type="http://schemas.openxmlformats.org/officeDocument/2006/relationships/image" Target="../media/image59.png"/><Relationship Id="rId12" Type="http://schemas.openxmlformats.org/officeDocument/2006/relationships/image" Target="../media/image64.png"/><Relationship Id="rId2" Type="http://schemas.openxmlformats.org/officeDocument/2006/relationships/notesSlide" Target="../notesSlides/notesSlide25.xml"/><Relationship Id="rId1" Type="http://schemas.openxmlformats.org/officeDocument/2006/relationships/slideLayout" Target="../slideLayouts/slideLayout20.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7.png"/><Relationship Id="rId15" Type="http://schemas.openxmlformats.org/officeDocument/2006/relationships/image" Target="../media/image67.png"/><Relationship Id="rId10" Type="http://schemas.openxmlformats.org/officeDocument/2006/relationships/image" Target="../media/image62.png"/><Relationship Id="rId4" Type="http://schemas.openxmlformats.org/officeDocument/2006/relationships/image" Target="../media/image56.png"/><Relationship Id="rId9" Type="http://schemas.openxmlformats.org/officeDocument/2006/relationships/image" Target="../media/image61.png"/><Relationship Id="rId14" Type="http://schemas.openxmlformats.org/officeDocument/2006/relationships/image" Target="../media/image66.png"/></Relationships>
</file>

<file path=ppt/slides/_rels/slide26.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png"/><Relationship Id="rId3" Type="http://schemas.openxmlformats.org/officeDocument/2006/relationships/image" Target="../media/image55.png"/><Relationship Id="rId7" Type="http://schemas.openxmlformats.org/officeDocument/2006/relationships/image" Target="../media/image59.png"/><Relationship Id="rId12" Type="http://schemas.openxmlformats.org/officeDocument/2006/relationships/image" Target="../media/image64.png"/><Relationship Id="rId2" Type="http://schemas.openxmlformats.org/officeDocument/2006/relationships/notesSlide" Target="../notesSlides/notesSlide26.xml"/><Relationship Id="rId1" Type="http://schemas.openxmlformats.org/officeDocument/2006/relationships/slideLayout" Target="../slideLayouts/slideLayout20.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7.png"/><Relationship Id="rId10" Type="http://schemas.openxmlformats.org/officeDocument/2006/relationships/image" Target="../media/image62.png"/><Relationship Id="rId4" Type="http://schemas.openxmlformats.org/officeDocument/2006/relationships/image" Target="../media/image56.png"/><Relationship Id="rId9" Type="http://schemas.openxmlformats.org/officeDocument/2006/relationships/image" Target="../media/image61.png"/><Relationship Id="rId14" Type="http://schemas.openxmlformats.org/officeDocument/2006/relationships/image" Target="../media/image66.png"/></Relationships>
</file>

<file path=ppt/slides/_rels/slide27.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png"/><Relationship Id="rId3" Type="http://schemas.openxmlformats.org/officeDocument/2006/relationships/image" Target="../media/image55.png"/><Relationship Id="rId7" Type="http://schemas.openxmlformats.org/officeDocument/2006/relationships/image" Target="../media/image59.png"/><Relationship Id="rId12" Type="http://schemas.openxmlformats.org/officeDocument/2006/relationships/image" Target="../media/image64.png"/><Relationship Id="rId2" Type="http://schemas.openxmlformats.org/officeDocument/2006/relationships/notesSlide" Target="../notesSlides/notesSlide27.xml"/><Relationship Id="rId1" Type="http://schemas.openxmlformats.org/officeDocument/2006/relationships/slideLayout" Target="../slideLayouts/slideLayout20.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7.png"/><Relationship Id="rId15" Type="http://schemas.openxmlformats.org/officeDocument/2006/relationships/image" Target="../media/image67.png"/><Relationship Id="rId10" Type="http://schemas.openxmlformats.org/officeDocument/2006/relationships/image" Target="../media/image62.png"/><Relationship Id="rId4" Type="http://schemas.openxmlformats.org/officeDocument/2006/relationships/image" Target="../media/image56.png"/><Relationship Id="rId9" Type="http://schemas.openxmlformats.org/officeDocument/2006/relationships/image" Target="../media/image61.png"/><Relationship Id="rId14" Type="http://schemas.openxmlformats.org/officeDocument/2006/relationships/image" Target="../media/image66.png"/></Relationships>
</file>

<file path=ppt/slides/_rels/slide28.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png"/><Relationship Id="rId3" Type="http://schemas.openxmlformats.org/officeDocument/2006/relationships/image" Target="../media/image55.png"/><Relationship Id="rId7" Type="http://schemas.openxmlformats.org/officeDocument/2006/relationships/image" Target="../media/image59.png"/><Relationship Id="rId12" Type="http://schemas.openxmlformats.org/officeDocument/2006/relationships/image" Target="../media/image64.png"/><Relationship Id="rId2" Type="http://schemas.openxmlformats.org/officeDocument/2006/relationships/notesSlide" Target="../notesSlides/notesSlide28.xml"/><Relationship Id="rId1" Type="http://schemas.openxmlformats.org/officeDocument/2006/relationships/slideLayout" Target="../slideLayouts/slideLayout20.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7.png"/><Relationship Id="rId15" Type="http://schemas.openxmlformats.org/officeDocument/2006/relationships/image" Target="../media/image67.png"/><Relationship Id="rId10" Type="http://schemas.openxmlformats.org/officeDocument/2006/relationships/image" Target="../media/image62.png"/><Relationship Id="rId4" Type="http://schemas.openxmlformats.org/officeDocument/2006/relationships/image" Target="../media/image56.png"/><Relationship Id="rId9" Type="http://schemas.openxmlformats.org/officeDocument/2006/relationships/image" Target="../media/image61.png"/><Relationship Id="rId14" Type="http://schemas.openxmlformats.org/officeDocument/2006/relationships/image" Target="../media/image66.png"/></Relationships>
</file>

<file path=ppt/slides/_rels/slide29.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png"/><Relationship Id="rId3" Type="http://schemas.openxmlformats.org/officeDocument/2006/relationships/image" Target="../media/image55.png"/><Relationship Id="rId7" Type="http://schemas.openxmlformats.org/officeDocument/2006/relationships/image" Target="../media/image59.png"/><Relationship Id="rId12" Type="http://schemas.openxmlformats.org/officeDocument/2006/relationships/image" Target="../media/image64.png"/><Relationship Id="rId2" Type="http://schemas.openxmlformats.org/officeDocument/2006/relationships/notesSlide" Target="../notesSlides/notesSlide29.xml"/><Relationship Id="rId1" Type="http://schemas.openxmlformats.org/officeDocument/2006/relationships/slideLayout" Target="../slideLayouts/slideLayout20.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7.png"/><Relationship Id="rId10" Type="http://schemas.openxmlformats.org/officeDocument/2006/relationships/image" Target="../media/image62.png"/><Relationship Id="rId4" Type="http://schemas.openxmlformats.org/officeDocument/2006/relationships/image" Target="../media/image56.png"/><Relationship Id="rId9" Type="http://schemas.openxmlformats.org/officeDocument/2006/relationships/image" Target="../media/image61.png"/><Relationship Id="rId14" Type="http://schemas.openxmlformats.org/officeDocument/2006/relationships/image" Target="../media/image66.png"/></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0.xml"/><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3" Type="http://schemas.openxmlformats.org/officeDocument/2006/relationships/image" Target="../media/image69.gif"/><Relationship Id="rId2" Type="http://schemas.openxmlformats.org/officeDocument/2006/relationships/notesSlide" Target="../notesSlides/notesSlide31.xml"/><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2.xml"/><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3" Type="http://schemas.openxmlformats.org/officeDocument/2006/relationships/image" Target="../media/image71.gif"/><Relationship Id="rId2" Type="http://schemas.openxmlformats.org/officeDocument/2006/relationships/notesSlide" Target="../notesSlides/notesSlide33.xml"/><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4.xml"/><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5.xml"/><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3" Type="http://schemas.openxmlformats.org/officeDocument/2006/relationships/image" Target="../media/image74.gif"/><Relationship Id="rId2" Type="http://schemas.openxmlformats.org/officeDocument/2006/relationships/notesSlide" Target="../notesSlides/notesSlide36.xml"/><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7.xml"/><Relationship Id="rId1" Type="http://schemas.openxmlformats.org/officeDocument/2006/relationships/slideLayout" Target="../slideLayouts/slideLayout20.xml"/><Relationship Id="rId4" Type="http://schemas.openxmlformats.org/officeDocument/2006/relationships/image" Target="../media/image38.png"/></Relationships>
</file>

<file path=ppt/slides/_rels/slide3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8.xml"/><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9.xml"/><Relationship Id="rId1" Type="http://schemas.openxmlformats.org/officeDocument/2006/relationships/slideLayout" Target="../slideLayouts/slideLayout20.xml"/><Relationship Id="rId4" Type="http://schemas.openxmlformats.org/officeDocument/2006/relationships/image" Target="../media/image103.pn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0.xml"/><Relationship Id="rId5" Type="http://schemas.openxmlformats.org/officeDocument/2006/relationships/image" Target="../media/image24.png"/><Relationship Id="rId4" Type="http://schemas.openxmlformats.org/officeDocument/2006/relationships/image" Target="../media/image23.png"/></Relationships>
</file>

<file path=ppt/slides/_rels/slide4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0.xml"/><Relationship Id="rId1" Type="http://schemas.openxmlformats.org/officeDocument/2006/relationships/slideLayout" Target="../slideLayouts/slideLayout20.xml"/><Relationship Id="rId5" Type="http://schemas.openxmlformats.org/officeDocument/2006/relationships/image" Target="../media/image103.png"/><Relationship Id="rId4" Type="http://schemas.openxmlformats.org/officeDocument/2006/relationships/image" Target="../media/image76.png"/></Relationships>
</file>

<file path=ppt/slides/_rels/slide4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1.xml"/><Relationship Id="rId1" Type="http://schemas.openxmlformats.org/officeDocument/2006/relationships/slideLayout" Target="../slideLayouts/slideLayout20.xml"/></Relationships>
</file>

<file path=ppt/slides/_rels/slide4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2.xml"/><Relationship Id="rId1" Type="http://schemas.openxmlformats.org/officeDocument/2006/relationships/slideLayout" Target="../slideLayouts/slideLayout20.xml"/><Relationship Id="rId5" Type="http://schemas.openxmlformats.org/officeDocument/2006/relationships/image" Target="../media/image79.png"/><Relationship Id="rId4" Type="http://schemas.openxmlformats.org/officeDocument/2006/relationships/image" Target="../media/image20.png"/></Relationships>
</file>

<file path=ppt/slides/_rels/slide4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3.xml"/><Relationship Id="rId1" Type="http://schemas.openxmlformats.org/officeDocument/2006/relationships/slideLayout" Target="../slideLayouts/slideLayout20.xml"/><Relationship Id="rId5" Type="http://schemas.openxmlformats.org/officeDocument/2006/relationships/image" Target="../media/image81.gif"/><Relationship Id="rId4" Type="http://schemas.openxmlformats.org/officeDocument/2006/relationships/image" Target="../media/image80.gif"/></Relationships>
</file>

<file path=ppt/slides/_rels/slide4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4.xml"/><Relationship Id="rId1" Type="http://schemas.openxmlformats.org/officeDocument/2006/relationships/slideLayout" Target="../slideLayouts/slideLayout20.xml"/><Relationship Id="rId5" Type="http://schemas.openxmlformats.org/officeDocument/2006/relationships/image" Target="../media/image66.png"/><Relationship Id="rId4" Type="http://schemas.openxmlformats.org/officeDocument/2006/relationships/image" Target="../media/image62.png"/></Relationships>
</file>

<file path=ppt/slides/_rels/slide4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5.xml"/><Relationship Id="rId1" Type="http://schemas.openxmlformats.org/officeDocument/2006/relationships/slideLayout" Target="../slideLayouts/slideLayout20.xml"/><Relationship Id="rId5" Type="http://schemas.openxmlformats.org/officeDocument/2006/relationships/image" Target="../media/image66.png"/><Relationship Id="rId4" Type="http://schemas.openxmlformats.org/officeDocument/2006/relationships/image" Target="../media/image62.png"/></Relationships>
</file>

<file path=ppt/slides/_rels/slide46.xml.rels><?xml version="1.0" encoding="UTF-8" standalone="yes"?>
<Relationships xmlns="http://schemas.openxmlformats.org/package/2006/relationships"><Relationship Id="rId3" Type="http://schemas.openxmlformats.org/officeDocument/2006/relationships/image" Target="../media/image82.gif"/><Relationship Id="rId2" Type="http://schemas.openxmlformats.org/officeDocument/2006/relationships/notesSlide" Target="../notesSlides/notesSlide46.xml"/><Relationship Id="rId1" Type="http://schemas.openxmlformats.org/officeDocument/2006/relationships/slideLayout" Target="../slideLayouts/slideLayout20.xml"/><Relationship Id="rId4" Type="http://schemas.openxmlformats.org/officeDocument/2006/relationships/image" Target="../media/image76.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0.xml"/></Relationships>
</file>

<file path=ppt/slides/_rels/slide48.xml.rels><?xml version="1.0" encoding="UTF-8" standalone="yes"?>
<Relationships xmlns="http://schemas.openxmlformats.org/package/2006/relationships"><Relationship Id="rId3" Type="http://schemas.openxmlformats.org/officeDocument/2006/relationships/image" Target="../media/image81.gif"/><Relationship Id="rId2" Type="http://schemas.openxmlformats.org/officeDocument/2006/relationships/notesSlide" Target="../notesSlides/notesSlide48.xml"/><Relationship Id="rId1" Type="http://schemas.openxmlformats.org/officeDocument/2006/relationships/slideLayout" Target="../slideLayouts/slideLayout20.xml"/><Relationship Id="rId4" Type="http://schemas.openxmlformats.org/officeDocument/2006/relationships/image" Target="../media/image83.gif"/></Relationships>
</file>

<file path=ppt/slides/_rels/slide49.xml.rels><?xml version="1.0" encoding="UTF-8" standalone="yes"?>
<Relationships xmlns="http://schemas.openxmlformats.org/package/2006/relationships"><Relationship Id="rId3" Type="http://schemas.openxmlformats.org/officeDocument/2006/relationships/image" Target="../media/image80.gif"/><Relationship Id="rId2" Type="http://schemas.openxmlformats.org/officeDocument/2006/relationships/notesSlide" Target="../notesSlides/notesSlide49.xml"/><Relationship Id="rId1" Type="http://schemas.openxmlformats.org/officeDocument/2006/relationships/slideLayout" Target="../slideLayouts/slideLayout20.xml"/><Relationship Id="rId5" Type="http://schemas.openxmlformats.org/officeDocument/2006/relationships/image" Target="../media/image81.gif"/><Relationship Id="rId4" Type="http://schemas.openxmlformats.org/officeDocument/2006/relationships/image" Target="../media/image83.gif"/></Relationships>
</file>

<file path=ppt/slides/_rels/slide5.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5.xml"/><Relationship Id="rId1" Type="http://schemas.openxmlformats.org/officeDocument/2006/relationships/slideLayout" Target="../slideLayouts/slideLayout20.xml"/><Relationship Id="rId4" Type="http://schemas.openxmlformats.org/officeDocument/2006/relationships/image" Target="../media/image26.png"/></Relationships>
</file>

<file path=ppt/slides/_rels/slide50.xml.rels><?xml version="1.0" encoding="UTF-8" standalone="yes"?>
<Relationships xmlns="http://schemas.openxmlformats.org/package/2006/relationships"><Relationship Id="rId3" Type="http://schemas.openxmlformats.org/officeDocument/2006/relationships/image" Target="../media/image84.gif"/><Relationship Id="rId2" Type="http://schemas.openxmlformats.org/officeDocument/2006/relationships/notesSlide" Target="../notesSlides/notesSlide50.xml"/><Relationship Id="rId1" Type="http://schemas.openxmlformats.org/officeDocument/2006/relationships/slideLayout" Target="../slideLayouts/slideLayout20.xml"/><Relationship Id="rId5" Type="http://schemas.openxmlformats.org/officeDocument/2006/relationships/image" Target="../media/image81.gif"/><Relationship Id="rId4" Type="http://schemas.openxmlformats.org/officeDocument/2006/relationships/image" Target="../media/image83.gif"/></Relationships>
</file>

<file path=ppt/slides/_rels/slide51.xml.rels><?xml version="1.0" encoding="UTF-8" standalone="yes"?>
<Relationships xmlns="http://schemas.openxmlformats.org/package/2006/relationships"><Relationship Id="rId3" Type="http://schemas.openxmlformats.org/officeDocument/2006/relationships/image" Target="../media/image85.gif"/><Relationship Id="rId2" Type="http://schemas.openxmlformats.org/officeDocument/2006/relationships/notesSlide" Target="../notesSlides/notesSlide51.xml"/><Relationship Id="rId1" Type="http://schemas.openxmlformats.org/officeDocument/2006/relationships/slideLayout" Target="../slideLayouts/slideLayout20.xml"/><Relationship Id="rId5" Type="http://schemas.openxmlformats.org/officeDocument/2006/relationships/image" Target="../media/image81.gif"/><Relationship Id="rId4" Type="http://schemas.openxmlformats.org/officeDocument/2006/relationships/image" Target="../media/image83.gif"/></Relationships>
</file>

<file path=ppt/slides/_rels/slide5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52.xml"/><Relationship Id="rId1" Type="http://schemas.openxmlformats.org/officeDocument/2006/relationships/slideLayout" Target="../slideLayouts/slideLayout20.xml"/></Relationships>
</file>

<file path=ppt/slides/_rels/slide5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53.xml"/><Relationship Id="rId1" Type="http://schemas.openxmlformats.org/officeDocument/2006/relationships/slideLayout" Target="../slideLayouts/slideLayout20.xml"/></Relationships>
</file>

<file path=ppt/slides/_rels/slide5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0.xml"/></Relationships>
</file>

<file path=ppt/slides/_rels/slide5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54.xml"/><Relationship Id="rId1" Type="http://schemas.openxmlformats.org/officeDocument/2006/relationships/slideLayout" Target="../slideLayouts/slideLayout20.xml"/><Relationship Id="rId6" Type="http://schemas.openxmlformats.org/officeDocument/2006/relationships/image" Target="../media/image88.png"/><Relationship Id="rId5" Type="http://schemas.microsoft.com/office/2007/relationships/hdphoto" Target="../media/hdphoto1.wdp"/><Relationship Id="rId4" Type="http://schemas.openxmlformats.org/officeDocument/2006/relationships/image" Target="../media/image87.png"/></Relationships>
</file>

<file path=ppt/slides/_rels/slide5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55.xml"/><Relationship Id="rId1" Type="http://schemas.openxmlformats.org/officeDocument/2006/relationships/slideLayout" Target="../slideLayouts/slideLayout20.xml"/></Relationships>
</file>

<file path=ppt/slides/_rels/slide5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56.xml"/><Relationship Id="rId1" Type="http://schemas.openxmlformats.org/officeDocument/2006/relationships/slideLayout" Target="../slideLayouts/slideLayout20.xml"/></Relationships>
</file>

<file path=ppt/slides/_rels/slide5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57.xml"/><Relationship Id="rId1" Type="http://schemas.openxmlformats.org/officeDocument/2006/relationships/slideLayout" Target="../slideLayouts/slideLayout20.xml"/></Relationships>
</file>

<file path=ppt/slides/_rels/slide5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58.xml"/><Relationship Id="rId1" Type="http://schemas.openxmlformats.org/officeDocument/2006/relationships/slideLayout" Target="../slideLayouts/slideLayout20.xml"/><Relationship Id="rId5" Type="http://schemas.openxmlformats.org/officeDocument/2006/relationships/image" Target="../media/image89.png"/><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6.xml"/><Relationship Id="rId1" Type="http://schemas.openxmlformats.org/officeDocument/2006/relationships/slideLayout" Target="../slideLayouts/slideLayout20.xml"/><Relationship Id="rId4" Type="http://schemas.openxmlformats.org/officeDocument/2006/relationships/image" Target="../media/image26.png"/></Relationships>
</file>

<file path=ppt/slides/_rels/slide60.xml.rels><?xml version="1.0" encoding="UTF-8" standalone="yes"?>
<Relationships xmlns="http://schemas.openxmlformats.org/package/2006/relationships"><Relationship Id="rId3" Type="http://schemas.openxmlformats.org/officeDocument/2006/relationships/image" Target="../media/image89.png"/><Relationship Id="rId7" Type="http://schemas.microsoft.com/office/2007/relationships/hdphoto" Target="../media/hdphoto2.wdp"/><Relationship Id="rId2" Type="http://schemas.openxmlformats.org/officeDocument/2006/relationships/notesSlide" Target="../notesSlides/notesSlide59.xml"/><Relationship Id="rId1" Type="http://schemas.openxmlformats.org/officeDocument/2006/relationships/slideLayout" Target="../slideLayouts/slideLayout20.xml"/><Relationship Id="rId6" Type="http://schemas.openxmlformats.org/officeDocument/2006/relationships/image" Target="../media/image90.png"/><Relationship Id="rId5" Type="http://schemas.openxmlformats.org/officeDocument/2006/relationships/image" Target="../media/image159.png"/></Relationships>
</file>

<file path=ppt/slides/_rels/slide6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60.xml"/><Relationship Id="rId1" Type="http://schemas.openxmlformats.org/officeDocument/2006/relationships/slideLayout" Target="../slideLayouts/slideLayout20.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6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61.xml"/><Relationship Id="rId1" Type="http://schemas.openxmlformats.org/officeDocument/2006/relationships/slideLayout" Target="../slideLayouts/slideLayout20.xml"/><Relationship Id="rId4" Type="http://schemas.openxmlformats.org/officeDocument/2006/relationships/image" Target="../media/image96.png"/></Relationships>
</file>

<file path=ppt/slides/_rels/slide63.xml.rels><?xml version="1.0" encoding="UTF-8" standalone="yes"?>
<Relationships xmlns="http://schemas.openxmlformats.org/package/2006/relationships"><Relationship Id="rId3" Type="http://schemas.openxmlformats.org/officeDocument/2006/relationships/image" Target="../media/image97.tif"/><Relationship Id="rId2" Type="http://schemas.openxmlformats.org/officeDocument/2006/relationships/notesSlide" Target="../notesSlides/notesSlide62.xml"/><Relationship Id="rId1" Type="http://schemas.openxmlformats.org/officeDocument/2006/relationships/slideLayout" Target="../slideLayouts/slideLayout20.xml"/><Relationship Id="rId4" Type="http://schemas.openxmlformats.org/officeDocument/2006/relationships/image" Target="../media/image96.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0.xml"/></Relationships>
</file>

<file path=ppt/slides/_rels/slide6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64.xml"/><Relationship Id="rId1" Type="http://schemas.openxmlformats.org/officeDocument/2006/relationships/slideLayout" Target="../slideLayouts/slideLayout20.xml"/><Relationship Id="rId4" Type="http://schemas.openxmlformats.org/officeDocument/2006/relationships/image" Target="../media/image99.png"/></Relationships>
</file>

<file path=ppt/slides/_rels/slide66.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65.xml"/><Relationship Id="rId1" Type="http://schemas.openxmlformats.org/officeDocument/2006/relationships/slideLayout" Target="../slideLayouts/slideLayout20.xml"/><Relationship Id="rId4" Type="http://schemas.openxmlformats.org/officeDocument/2006/relationships/image" Target="../media/image101.png"/></Relationships>
</file>

<file path=ppt/slides/_rels/slide6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66.xml"/><Relationship Id="rId1" Type="http://schemas.openxmlformats.org/officeDocument/2006/relationships/slideLayout" Target="../slideLayouts/slideLayout20.xml"/></Relationships>
</file>

<file path=ppt/slides/_rels/slide68.xml.rels><?xml version="1.0" encoding="UTF-8" standalone="yes"?>
<Relationships xmlns="http://schemas.openxmlformats.org/package/2006/relationships"><Relationship Id="rId3" Type="http://schemas.openxmlformats.org/officeDocument/2006/relationships/image" Target="../media/image103.gif"/><Relationship Id="rId2" Type="http://schemas.openxmlformats.org/officeDocument/2006/relationships/notesSlide" Target="../notesSlides/notesSlide67.xml"/><Relationship Id="rId1" Type="http://schemas.openxmlformats.org/officeDocument/2006/relationships/slideLayout" Target="../slideLayouts/slideLayout20.xml"/></Relationships>
</file>

<file path=ppt/slides/_rels/slide6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68.xml"/><Relationship Id="rId1" Type="http://schemas.openxmlformats.org/officeDocument/2006/relationships/slideLayout" Target="../slideLayouts/slideLayout20.xml"/><Relationship Id="rId5" Type="http://schemas.openxmlformats.org/officeDocument/2006/relationships/image" Target="../media/image105.png"/><Relationship Id="rId4" Type="http://schemas.openxmlformats.org/officeDocument/2006/relationships/image" Target="../media/image104.pn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70.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53.png"/><Relationship Id="rId7" Type="http://schemas.openxmlformats.org/officeDocument/2006/relationships/image" Target="../media/image109.png"/><Relationship Id="rId2" Type="http://schemas.openxmlformats.org/officeDocument/2006/relationships/notesSlide" Target="../notesSlides/notesSlide69.xml"/><Relationship Id="rId1" Type="http://schemas.openxmlformats.org/officeDocument/2006/relationships/slideLayout" Target="../slideLayouts/slideLayout20.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 Id="rId9" Type="http://schemas.openxmlformats.org/officeDocument/2006/relationships/image" Target="../media/image21.jpeg"/></Relationships>
</file>

<file path=ppt/slides/_rels/slide71.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110.png"/><Relationship Id="rId2" Type="http://schemas.openxmlformats.org/officeDocument/2006/relationships/notesSlide" Target="../notesSlides/notesSlide70.xml"/><Relationship Id="rId1" Type="http://schemas.openxmlformats.org/officeDocument/2006/relationships/slideLayout" Target="../slideLayouts/slideLayout20.xml"/><Relationship Id="rId6" Type="http://schemas.openxmlformats.org/officeDocument/2006/relationships/image" Target="../media/image71.png"/><Relationship Id="rId5" Type="http://schemas.openxmlformats.org/officeDocument/2006/relationships/image" Target="../media/image700.png"/></Relationships>
</file>

<file path=ppt/slides/_rels/slide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20.xml"/><Relationship Id="rId5" Type="http://schemas.openxmlformats.org/officeDocument/2006/relationships/image" Target="../media/image31.jpeg"/><Relationship Id="rId4" Type="http://schemas.openxmlformats.org/officeDocument/2006/relationships/image" Target="../media/image30.jpeg"/></Relationships>
</file>

<file path=ppt/slides/_rels/slide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de-DE" sz="2800" dirty="0" smtClean="0">
                <a:solidFill>
                  <a:srgbClr val="000000"/>
                </a:solidFill>
              </a:rPr>
              <a:t>Wide </a:t>
            </a:r>
            <a:r>
              <a:rPr lang="de-DE" sz="2800" dirty="0" err="1" smtClean="0">
                <a:solidFill>
                  <a:srgbClr val="000000"/>
                </a:solidFill>
              </a:rPr>
              <a:t>Gamut</a:t>
            </a:r>
            <a:r>
              <a:rPr lang="de-DE" sz="2800" dirty="0" smtClean="0">
                <a:solidFill>
                  <a:srgbClr val="000000"/>
                </a:solidFill>
              </a:rPr>
              <a:t> </a:t>
            </a:r>
            <a:r>
              <a:rPr lang="de-DE" sz="2800" dirty="0" err="1" smtClean="0">
                <a:solidFill>
                  <a:srgbClr val="000000"/>
                </a:solidFill>
              </a:rPr>
              <a:t>Spectral</a:t>
            </a:r>
            <a:r>
              <a:rPr lang="de-DE" sz="2800" dirty="0" smtClean="0">
                <a:solidFill>
                  <a:srgbClr val="000000"/>
                </a:solidFill>
              </a:rPr>
              <a:t> </a:t>
            </a:r>
            <a:r>
              <a:rPr lang="de-DE" sz="2800" dirty="0" err="1" smtClean="0">
                <a:solidFill>
                  <a:srgbClr val="000000"/>
                </a:solidFill>
              </a:rPr>
              <a:t>Upsampling</a:t>
            </a:r>
            <a:r>
              <a:rPr lang="de-DE" sz="2800" dirty="0" smtClean="0">
                <a:solidFill>
                  <a:srgbClr val="000000"/>
                </a:solidFill>
              </a:rPr>
              <a:t> </a:t>
            </a:r>
            <a:r>
              <a:rPr lang="de-DE" sz="2800" dirty="0" err="1" smtClean="0">
                <a:solidFill>
                  <a:srgbClr val="000000"/>
                </a:solidFill>
              </a:rPr>
              <a:t>with</a:t>
            </a:r>
            <a:r>
              <a:rPr lang="de-DE" sz="2800" dirty="0" smtClean="0">
                <a:solidFill>
                  <a:srgbClr val="000000"/>
                </a:solidFill>
              </a:rPr>
              <a:t> </a:t>
            </a:r>
            <a:r>
              <a:rPr lang="de-DE" sz="2800" dirty="0" err="1" smtClean="0">
                <a:solidFill>
                  <a:srgbClr val="000000"/>
                </a:solidFill>
              </a:rPr>
              <a:t>Fluorescence</a:t>
            </a:r>
            <a:endParaRPr lang="de-DE" dirty="0"/>
          </a:p>
        </p:txBody>
      </p:sp>
      <p:sp>
        <p:nvSpPr>
          <p:cNvPr id="3" name="Subtitle 2"/>
          <p:cNvSpPr>
            <a:spLocks noGrp="1"/>
          </p:cNvSpPr>
          <p:nvPr>
            <p:ph type="subTitle" idx="1"/>
          </p:nvPr>
        </p:nvSpPr>
        <p:spPr/>
        <p:txBody>
          <a:bodyPr/>
          <a:lstStyle/>
          <a:p>
            <a:r>
              <a:rPr lang="de-DE" dirty="0"/>
              <a:t>Alisa Jung, </a:t>
            </a:r>
            <a:r>
              <a:rPr lang="de-DE" dirty="0" smtClean="0"/>
              <a:t>Alexander </a:t>
            </a:r>
            <a:r>
              <a:rPr lang="de-DE" dirty="0" err="1" smtClean="0"/>
              <a:t>Wilkie</a:t>
            </a:r>
            <a:r>
              <a:rPr lang="de-DE" dirty="0" smtClean="0"/>
              <a:t>, Johannes </a:t>
            </a:r>
            <a:r>
              <a:rPr lang="de-DE" dirty="0" err="1"/>
              <a:t>Hanika</a:t>
            </a:r>
            <a:r>
              <a:rPr lang="de-DE" dirty="0"/>
              <a:t>, </a:t>
            </a:r>
            <a:r>
              <a:rPr lang="de-DE" dirty="0" smtClean="0"/>
              <a:t>Wenzel Jakob, Carsten </a:t>
            </a:r>
            <a:r>
              <a:rPr lang="de-DE" dirty="0" err="1"/>
              <a:t>Dachsbacher</a:t>
            </a:r>
            <a:endParaRPr lang="de-DE" dirty="0"/>
          </a:p>
          <a:p>
            <a:endParaRPr lang="de-DE" dirty="0"/>
          </a:p>
          <a:p>
            <a:endParaRPr lang="de-DE" dirty="0"/>
          </a:p>
        </p:txBody>
      </p:sp>
    </p:spTree>
    <p:extLst>
      <p:ext uri="{BB962C8B-B14F-4D97-AF65-F5344CB8AC3E}">
        <p14:creationId xmlns:p14="http://schemas.microsoft.com/office/powerpoint/2010/main" val="2861050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de-DE"/>
          </a:p>
        </p:txBody>
      </p:sp>
      <p:sp>
        <p:nvSpPr>
          <p:cNvPr id="8" name="Content Placeholder 7"/>
          <p:cNvSpPr>
            <a:spLocks noGrp="1"/>
          </p:cNvSpPr>
          <p:nvPr>
            <p:ph idx="1"/>
          </p:nvPr>
        </p:nvSpPr>
        <p:spPr/>
        <p:txBody>
          <a:bodyPr/>
          <a:lstStyle/>
          <a:p>
            <a:endParaRPr lang="de-DE"/>
          </a:p>
        </p:txBody>
      </p:sp>
      <p:pic>
        <p:nvPicPr>
          <p:cNvPr id="7172" name="Picture 4" descr="Related image"/>
          <p:cNvPicPr>
            <a:picLocks noChangeAspect="1" noChangeArrowheads="1"/>
          </p:cNvPicPr>
          <p:nvPr/>
        </p:nvPicPr>
        <p:blipFill rotWithShape="1">
          <a:blip r:embed="rId3">
            <a:extLst>
              <a:ext uri="{28A0092B-C50C-407E-A947-70E740481C1C}">
                <a14:useLocalDpi xmlns:a14="http://schemas.microsoft.com/office/drawing/2010/main" val="0"/>
              </a:ext>
            </a:extLst>
          </a:blip>
          <a:srcRect t="32396" b="32705"/>
          <a:stretch/>
        </p:blipFill>
        <p:spPr bwMode="auto">
          <a:xfrm>
            <a:off x="343243" y="1294632"/>
            <a:ext cx="11378530" cy="3971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31665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endParaRPr lang="de-DE"/>
          </a:p>
        </p:txBody>
      </p:sp>
      <p:sp>
        <p:nvSpPr>
          <p:cNvPr id="11" name="Content Placeholder 10"/>
          <p:cNvSpPr>
            <a:spLocks noGrp="1"/>
          </p:cNvSpPr>
          <p:nvPr>
            <p:ph idx="1"/>
          </p:nvPr>
        </p:nvSpPr>
        <p:spPr/>
        <p:txBody>
          <a:bodyPr/>
          <a:lstStyle/>
          <a:p>
            <a:endParaRPr lang="de-DE"/>
          </a:p>
        </p:txBody>
      </p:sp>
      <p:pic>
        <p:nvPicPr>
          <p:cNvPr id="9220" name="Picture 4" descr="Image result for fluorescent tooth brush"/>
          <p:cNvPicPr>
            <a:picLocks noChangeAspect="1" noChangeArrowheads="1"/>
          </p:cNvPicPr>
          <p:nvPr/>
        </p:nvPicPr>
        <p:blipFill rotWithShape="1">
          <a:blip r:embed="rId3">
            <a:extLst>
              <a:ext uri="{28A0092B-C50C-407E-A947-70E740481C1C}">
                <a14:useLocalDpi xmlns:a14="http://schemas.microsoft.com/office/drawing/2010/main" val="0"/>
              </a:ext>
            </a:extLst>
          </a:blip>
          <a:srcRect t="18309" b="24842"/>
          <a:stretch/>
        </p:blipFill>
        <p:spPr bwMode="auto">
          <a:xfrm>
            <a:off x="623392" y="116073"/>
            <a:ext cx="10873208" cy="6181364"/>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9624392" y="188640"/>
            <a:ext cx="2232248" cy="1224136"/>
          </a:xfrm>
          <a:prstGeom prst="rect">
            <a:avLst/>
          </a:prstGeom>
          <a:solidFill>
            <a:schemeClr val="bg1"/>
          </a:solidFill>
          <a:ln>
            <a:solidFill>
              <a:schemeClr val="bg1"/>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rtlCol="0" anchor="ctr"/>
          <a:lstStyle/>
          <a:p>
            <a:pPr algn="ctr"/>
            <a:endParaRPr lang="de-DE"/>
          </a:p>
        </p:txBody>
      </p:sp>
    </p:spTree>
    <p:extLst>
      <p:ext uri="{BB962C8B-B14F-4D97-AF65-F5344CB8AC3E}">
        <p14:creationId xmlns:p14="http://schemas.microsoft.com/office/powerpoint/2010/main" val="35751096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endParaRPr lang="de-DE"/>
          </a:p>
        </p:txBody>
      </p:sp>
      <p:sp>
        <p:nvSpPr>
          <p:cNvPr id="10" name="Content Placeholder 9"/>
          <p:cNvSpPr>
            <a:spLocks noGrp="1"/>
          </p:cNvSpPr>
          <p:nvPr>
            <p:ph idx="1"/>
          </p:nvPr>
        </p:nvSpPr>
        <p:spPr/>
        <p:txBody>
          <a:bodyPr/>
          <a:lstStyle/>
          <a:p>
            <a:endParaRPr lang="de-DE"/>
          </a:p>
        </p:txBody>
      </p:sp>
      <p:pic>
        <p:nvPicPr>
          <p:cNvPr id="5122" name="Picture 2" descr="Image result for fluorescent neon toys beac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8671" y="92810"/>
            <a:ext cx="6214961" cy="621496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Image result for fluorescent plastic sand toy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868" y="614363"/>
            <a:ext cx="5555928" cy="555592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943872" y="92810"/>
            <a:ext cx="1152128" cy="8159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2277009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Fluorescence</a:t>
            </a:r>
            <a:endParaRPr lang="de-DE" dirty="0"/>
          </a:p>
        </p:txBody>
      </p:sp>
      <p:pic>
        <p:nvPicPr>
          <p:cNvPr id="27" name="Picture 26" descr="http://www.srh.noaa.gov/jetstream/clouds/images/visible_spectrum.jpg"/>
          <p:cNvPicPr>
            <a:picLocks noChangeAspect="1" noChangeArrowheads="1"/>
          </p:cNvPicPr>
          <p:nvPr/>
        </p:nvPicPr>
        <p:blipFill rotWithShape="1">
          <a:blip r:embed="rId3">
            <a:extLst>
              <a:ext uri="{28A0092B-C50C-407E-A947-70E740481C1C}">
                <a14:useLocalDpi xmlns:a14="http://schemas.microsoft.com/office/drawing/2010/main" val="0"/>
              </a:ext>
            </a:extLst>
          </a:blip>
          <a:srcRect l="1215" t="37073" r="949" b="31378"/>
          <a:stretch/>
        </p:blipFill>
        <p:spPr bwMode="auto">
          <a:xfrm>
            <a:off x="2422807" y="4068980"/>
            <a:ext cx="7170427" cy="46072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8" name="Pfeil: nach rechts 3"/>
          <p:cNvSpPr/>
          <p:nvPr/>
        </p:nvSpPr>
        <p:spPr>
          <a:xfrm>
            <a:off x="4600228" y="4811242"/>
            <a:ext cx="3013656" cy="850006"/>
          </a:xfrm>
          <a:prstGeom prst="rightArrow">
            <a:avLst/>
          </a:prstGeom>
          <a:solidFill>
            <a:schemeClr val="bg1"/>
          </a:solidFill>
          <a:ln>
            <a:solidFill>
              <a:schemeClr val="tx2"/>
            </a:solidFill>
          </a:ln>
          <a:effectLst>
            <a:outerShdw blurRad="50800" dist="38100" dir="2700000" algn="tl" rotWithShape="0">
              <a:schemeClr val="tx2">
                <a:alpha val="40000"/>
              </a:schemeClr>
            </a:outerShdw>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de-DE" dirty="0" err="1">
                <a:solidFill>
                  <a:schemeClr val="accent1">
                    <a:lumMod val="50000"/>
                  </a:schemeClr>
                </a:solidFill>
              </a:rPr>
              <a:t>Wavelength</a:t>
            </a:r>
            <a:endParaRPr lang="de-DE" dirty="0">
              <a:solidFill>
                <a:schemeClr val="accent1">
                  <a:lumMod val="50000"/>
                </a:schemeClr>
              </a:solidFill>
            </a:endParaRPr>
          </a:p>
        </p:txBody>
      </p:sp>
      <p:sp>
        <p:nvSpPr>
          <p:cNvPr id="29" name="Pfeil: nach rechts 6"/>
          <p:cNvSpPr/>
          <p:nvPr/>
        </p:nvSpPr>
        <p:spPr>
          <a:xfrm flipH="1">
            <a:off x="4150235" y="5603330"/>
            <a:ext cx="3013656" cy="850006"/>
          </a:xfrm>
          <a:prstGeom prst="rightArrow">
            <a:avLst/>
          </a:prstGeom>
          <a:solidFill>
            <a:schemeClr val="bg1"/>
          </a:solidFill>
          <a:ln>
            <a:solidFill>
              <a:schemeClr val="tx2"/>
            </a:solidFill>
          </a:ln>
          <a:effectLst>
            <a:outerShdw blurRad="50800" dist="38100" dir="2700000" algn="tl" rotWithShape="0">
              <a:schemeClr val="tx2">
                <a:alpha val="40000"/>
              </a:schemeClr>
            </a:outerShdw>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de-DE" dirty="0">
                <a:solidFill>
                  <a:schemeClr val="accent1">
                    <a:lumMod val="50000"/>
                  </a:schemeClr>
                </a:solidFill>
              </a:rPr>
              <a:t>           </a:t>
            </a:r>
            <a:r>
              <a:rPr lang="de-DE" dirty="0" err="1">
                <a:solidFill>
                  <a:schemeClr val="accent1">
                    <a:lumMod val="50000"/>
                  </a:schemeClr>
                </a:solidFill>
              </a:rPr>
              <a:t>Energy</a:t>
            </a:r>
            <a:endParaRPr lang="de-DE" dirty="0">
              <a:solidFill>
                <a:schemeClr val="accent1">
                  <a:lumMod val="50000"/>
                </a:schemeClr>
              </a:solidFill>
            </a:endParaRPr>
          </a:p>
        </p:txBody>
      </p:sp>
      <p:grpSp>
        <p:nvGrpSpPr>
          <p:cNvPr id="6" name="Group 5"/>
          <p:cNvGrpSpPr/>
          <p:nvPr/>
        </p:nvGrpSpPr>
        <p:grpSpPr>
          <a:xfrm>
            <a:off x="5963650" y="1757739"/>
            <a:ext cx="3629586" cy="826550"/>
            <a:chOff x="6796580" y="1784712"/>
            <a:chExt cx="2529640" cy="576064"/>
          </a:xfrm>
        </p:grpSpPr>
        <p:sp>
          <p:nvSpPr>
            <p:cNvPr id="15" name="Freihandform: Form 50"/>
            <p:cNvSpPr>
              <a:spLocks/>
            </p:cNvSpPr>
            <p:nvPr/>
          </p:nvSpPr>
          <p:spPr>
            <a:xfrm rot="5400000">
              <a:off x="7880001" y="938481"/>
              <a:ext cx="186843" cy="2304256"/>
            </a:xfrm>
            <a:custGeom>
              <a:avLst/>
              <a:gdLst>
                <a:gd name="connsiteX0" fmla="*/ 73210 w 1622610"/>
                <a:gd name="connsiteY0" fmla="*/ 34217 h 4890133"/>
                <a:gd name="connsiteX1" fmla="*/ 174810 w 1622610"/>
                <a:gd name="connsiteY1" fmla="*/ 34217 h 4890133"/>
                <a:gd name="connsiteX2" fmla="*/ 1597210 w 1622610"/>
                <a:gd name="connsiteY2" fmla="*/ 389817 h 4890133"/>
                <a:gd name="connsiteX3" fmla="*/ 73210 w 1622610"/>
                <a:gd name="connsiteY3" fmla="*/ 796217 h 4890133"/>
                <a:gd name="connsiteX4" fmla="*/ 1622610 w 1622610"/>
                <a:gd name="connsiteY4" fmla="*/ 1151817 h 4890133"/>
                <a:gd name="connsiteX5" fmla="*/ 73210 w 1622610"/>
                <a:gd name="connsiteY5" fmla="*/ 1507417 h 4890133"/>
                <a:gd name="connsiteX6" fmla="*/ 1622610 w 1622610"/>
                <a:gd name="connsiteY6" fmla="*/ 1888417 h 4890133"/>
                <a:gd name="connsiteX7" fmla="*/ 73210 w 1622610"/>
                <a:gd name="connsiteY7" fmla="*/ 2244017 h 4890133"/>
                <a:gd name="connsiteX8" fmla="*/ 1622610 w 1622610"/>
                <a:gd name="connsiteY8" fmla="*/ 2650417 h 4890133"/>
                <a:gd name="connsiteX9" fmla="*/ 73210 w 1622610"/>
                <a:gd name="connsiteY9" fmla="*/ 3031417 h 4890133"/>
                <a:gd name="connsiteX10" fmla="*/ 1597210 w 1622610"/>
                <a:gd name="connsiteY10" fmla="*/ 3387017 h 4890133"/>
                <a:gd name="connsiteX11" fmla="*/ 73210 w 1622610"/>
                <a:gd name="connsiteY11" fmla="*/ 3742617 h 4890133"/>
                <a:gd name="connsiteX12" fmla="*/ 1597210 w 1622610"/>
                <a:gd name="connsiteY12" fmla="*/ 4123617 h 4890133"/>
                <a:gd name="connsiteX13" fmla="*/ 73210 w 1622610"/>
                <a:gd name="connsiteY13" fmla="*/ 4479217 h 4890133"/>
                <a:gd name="connsiteX14" fmla="*/ 1597210 w 1622610"/>
                <a:gd name="connsiteY14" fmla="*/ 4885617 h 489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22610" h="4890133">
                  <a:moveTo>
                    <a:pt x="73210" y="34217"/>
                  </a:moveTo>
                  <a:cubicBezTo>
                    <a:pt x="-2990" y="4583"/>
                    <a:pt x="-79190" y="-25050"/>
                    <a:pt x="174810" y="34217"/>
                  </a:cubicBezTo>
                  <a:cubicBezTo>
                    <a:pt x="428810" y="93484"/>
                    <a:pt x="1614143" y="262817"/>
                    <a:pt x="1597210" y="389817"/>
                  </a:cubicBezTo>
                  <a:cubicBezTo>
                    <a:pt x="1580277" y="516817"/>
                    <a:pt x="68977" y="669217"/>
                    <a:pt x="73210" y="796217"/>
                  </a:cubicBezTo>
                  <a:cubicBezTo>
                    <a:pt x="77443" y="923217"/>
                    <a:pt x="1622610" y="1033284"/>
                    <a:pt x="1622610" y="1151817"/>
                  </a:cubicBezTo>
                  <a:cubicBezTo>
                    <a:pt x="1622610" y="1270350"/>
                    <a:pt x="73210" y="1384650"/>
                    <a:pt x="73210" y="1507417"/>
                  </a:cubicBezTo>
                  <a:cubicBezTo>
                    <a:pt x="73210" y="1630184"/>
                    <a:pt x="1622610" y="1765650"/>
                    <a:pt x="1622610" y="1888417"/>
                  </a:cubicBezTo>
                  <a:cubicBezTo>
                    <a:pt x="1622610" y="2011184"/>
                    <a:pt x="73210" y="2117017"/>
                    <a:pt x="73210" y="2244017"/>
                  </a:cubicBezTo>
                  <a:cubicBezTo>
                    <a:pt x="73210" y="2371017"/>
                    <a:pt x="1622610" y="2519184"/>
                    <a:pt x="1622610" y="2650417"/>
                  </a:cubicBezTo>
                  <a:cubicBezTo>
                    <a:pt x="1622610" y="2781650"/>
                    <a:pt x="77443" y="2908650"/>
                    <a:pt x="73210" y="3031417"/>
                  </a:cubicBezTo>
                  <a:cubicBezTo>
                    <a:pt x="68977" y="3154184"/>
                    <a:pt x="1597210" y="3268484"/>
                    <a:pt x="1597210" y="3387017"/>
                  </a:cubicBezTo>
                  <a:cubicBezTo>
                    <a:pt x="1597210" y="3505550"/>
                    <a:pt x="73210" y="3619850"/>
                    <a:pt x="73210" y="3742617"/>
                  </a:cubicBezTo>
                  <a:cubicBezTo>
                    <a:pt x="73210" y="3865384"/>
                    <a:pt x="1597210" y="4000850"/>
                    <a:pt x="1597210" y="4123617"/>
                  </a:cubicBezTo>
                  <a:cubicBezTo>
                    <a:pt x="1597210" y="4246384"/>
                    <a:pt x="73210" y="4352217"/>
                    <a:pt x="73210" y="4479217"/>
                  </a:cubicBezTo>
                  <a:cubicBezTo>
                    <a:pt x="73210" y="4606217"/>
                    <a:pt x="1178110" y="4932184"/>
                    <a:pt x="1597210" y="4885617"/>
                  </a:cubicBezTo>
                </a:path>
              </a:pathLst>
            </a:cu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Gleichschenkliges Dreieck 51"/>
            <p:cNvSpPr>
              <a:spLocks noChangeAspect="1"/>
            </p:cNvSpPr>
            <p:nvPr/>
          </p:nvSpPr>
          <p:spPr>
            <a:xfrm rot="16200000" flipV="1">
              <a:off x="9087555" y="1957723"/>
              <a:ext cx="238061" cy="239268"/>
            </a:xfrm>
            <a:prstGeom prst="triangle">
              <a:avLst/>
            </a:prstGeom>
            <a:solidFill>
              <a:schemeClr val="accent3"/>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19" name="Rectangle 18"/>
            <p:cNvSpPr/>
            <p:nvPr/>
          </p:nvSpPr>
          <p:spPr>
            <a:xfrm>
              <a:off x="6796580" y="1784712"/>
              <a:ext cx="767876"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6" name="Gleichschenkliges Dreieck 51"/>
          <p:cNvSpPr>
            <a:spLocks noChangeAspect="1"/>
          </p:cNvSpPr>
          <p:nvPr/>
        </p:nvSpPr>
        <p:spPr>
          <a:xfrm rot="16200000" flipV="1">
            <a:off x="4457415" y="2016526"/>
            <a:ext cx="341575" cy="343307"/>
          </a:xfrm>
          <a:prstGeom prst="triangle">
            <a:avLst/>
          </a:prstGeom>
          <a:solidFill>
            <a:schemeClr val="accent5"/>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0" name="Freihandform: Form 50"/>
          <p:cNvSpPr>
            <a:spLocks noChangeAspect="1"/>
          </p:cNvSpPr>
          <p:nvPr/>
        </p:nvSpPr>
        <p:spPr>
          <a:xfrm rot="5400000">
            <a:off x="3237752" y="1101611"/>
            <a:ext cx="245746" cy="2247084"/>
          </a:xfrm>
          <a:custGeom>
            <a:avLst/>
            <a:gdLst>
              <a:gd name="connsiteX0" fmla="*/ 73210 w 1622610"/>
              <a:gd name="connsiteY0" fmla="*/ 34217 h 4890133"/>
              <a:gd name="connsiteX1" fmla="*/ 174810 w 1622610"/>
              <a:gd name="connsiteY1" fmla="*/ 34217 h 4890133"/>
              <a:gd name="connsiteX2" fmla="*/ 1597210 w 1622610"/>
              <a:gd name="connsiteY2" fmla="*/ 389817 h 4890133"/>
              <a:gd name="connsiteX3" fmla="*/ 73210 w 1622610"/>
              <a:gd name="connsiteY3" fmla="*/ 796217 h 4890133"/>
              <a:gd name="connsiteX4" fmla="*/ 1622610 w 1622610"/>
              <a:gd name="connsiteY4" fmla="*/ 1151817 h 4890133"/>
              <a:gd name="connsiteX5" fmla="*/ 73210 w 1622610"/>
              <a:gd name="connsiteY5" fmla="*/ 1507417 h 4890133"/>
              <a:gd name="connsiteX6" fmla="*/ 1622610 w 1622610"/>
              <a:gd name="connsiteY6" fmla="*/ 1888417 h 4890133"/>
              <a:gd name="connsiteX7" fmla="*/ 73210 w 1622610"/>
              <a:gd name="connsiteY7" fmla="*/ 2244017 h 4890133"/>
              <a:gd name="connsiteX8" fmla="*/ 1622610 w 1622610"/>
              <a:gd name="connsiteY8" fmla="*/ 2650417 h 4890133"/>
              <a:gd name="connsiteX9" fmla="*/ 73210 w 1622610"/>
              <a:gd name="connsiteY9" fmla="*/ 3031417 h 4890133"/>
              <a:gd name="connsiteX10" fmla="*/ 1597210 w 1622610"/>
              <a:gd name="connsiteY10" fmla="*/ 3387017 h 4890133"/>
              <a:gd name="connsiteX11" fmla="*/ 73210 w 1622610"/>
              <a:gd name="connsiteY11" fmla="*/ 3742617 h 4890133"/>
              <a:gd name="connsiteX12" fmla="*/ 1597210 w 1622610"/>
              <a:gd name="connsiteY12" fmla="*/ 4123617 h 4890133"/>
              <a:gd name="connsiteX13" fmla="*/ 73210 w 1622610"/>
              <a:gd name="connsiteY13" fmla="*/ 4479217 h 4890133"/>
              <a:gd name="connsiteX14" fmla="*/ 1597210 w 1622610"/>
              <a:gd name="connsiteY14" fmla="*/ 4885617 h 489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22610" h="4890133">
                <a:moveTo>
                  <a:pt x="73210" y="34217"/>
                </a:moveTo>
                <a:cubicBezTo>
                  <a:pt x="-2990" y="4583"/>
                  <a:pt x="-79190" y="-25050"/>
                  <a:pt x="174810" y="34217"/>
                </a:cubicBezTo>
                <a:cubicBezTo>
                  <a:pt x="428810" y="93484"/>
                  <a:pt x="1614143" y="262817"/>
                  <a:pt x="1597210" y="389817"/>
                </a:cubicBezTo>
                <a:cubicBezTo>
                  <a:pt x="1580277" y="516817"/>
                  <a:pt x="68977" y="669217"/>
                  <a:pt x="73210" y="796217"/>
                </a:cubicBezTo>
                <a:cubicBezTo>
                  <a:pt x="77443" y="923217"/>
                  <a:pt x="1622610" y="1033284"/>
                  <a:pt x="1622610" y="1151817"/>
                </a:cubicBezTo>
                <a:cubicBezTo>
                  <a:pt x="1622610" y="1270350"/>
                  <a:pt x="73210" y="1384650"/>
                  <a:pt x="73210" y="1507417"/>
                </a:cubicBezTo>
                <a:cubicBezTo>
                  <a:pt x="73210" y="1630184"/>
                  <a:pt x="1622610" y="1765650"/>
                  <a:pt x="1622610" y="1888417"/>
                </a:cubicBezTo>
                <a:cubicBezTo>
                  <a:pt x="1622610" y="2011184"/>
                  <a:pt x="73210" y="2117017"/>
                  <a:pt x="73210" y="2244017"/>
                </a:cubicBezTo>
                <a:cubicBezTo>
                  <a:pt x="73210" y="2371017"/>
                  <a:pt x="1622610" y="2519184"/>
                  <a:pt x="1622610" y="2650417"/>
                </a:cubicBezTo>
                <a:cubicBezTo>
                  <a:pt x="1622610" y="2781650"/>
                  <a:pt x="77443" y="2908650"/>
                  <a:pt x="73210" y="3031417"/>
                </a:cubicBezTo>
                <a:cubicBezTo>
                  <a:pt x="68977" y="3154184"/>
                  <a:pt x="1597210" y="3268484"/>
                  <a:pt x="1597210" y="3387017"/>
                </a:cubicBezTo>
                <a:cubicBezTo>
                  <a:pt x="1597210" y="3505550"/>
                  <a:pt x="73210" y="3619850"/>
                  <a:pt x="73210" y="3742617"/>
                </a:cubicBezTo>
                <a:cubicBezTo>
                  <a:pt x="73210" y="3865384"/>
                  <a:pt x="1597210" y="4000850"/>
                  <a:pt x="1597210" y="4123617"/>
                </a:cubicBezTo>
                <a:cubicBezTo>
                  <a:pt x="1597210" y="4246384"/>
                  <a:pt x="73210" y="4352217"/>
                  <a:pt x="73210" y="4479217"/>
                </a:cubicBezTo>
                <a:cubicBezTo>
                  <a:pt x="73210" y="4606217"/>
                  <a:pt x="1178110" y="4932184"/>
                  <a:pt x="1597210" y="4885617"/>
                </a:cubicBezTo>
              </a:path>
            </a:pathLst>
          </a:cu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26" name="Picture 2" descr="Skeletal formul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1112" y="1269679"/>
            <a:ext cx="2505075" cy="14954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848662" y="1689005"/>
            <a:ext cx="574146" cy="826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0236064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700"/>
                                        <p:tgtEl>
                                          <p:spTgt spid="20"/>
                                        </p:tgtEl>
                                      </p:cBhvr>
                                    </p:animEffect>
                                  </p:childTnLst>
                                </p:cTn>
                              </p:par>
                            </p:childTnLst>
                          </p:cTn>
                        </p:par>
                        <p:par>
                          <p:cTn id="8" fill="hold">
                            <p:stCondLst>
                              <p:cond delay="700"/>
                            </p:stCondLst>
                            <p:childTnLst>
                              <p:par>
                                <p:cTn id="9" presetID="22" presetClass="entr" presetSubtype="8"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200"/>
                                        <p:tgtEl>
                                          <p:spTgt spid="16"/>
                                        </p:tgtEl>
                                      </p:cBhvr>
                                    </p:animEffect>
                                  </p:childTnLst>
                                </p:cTn>
                              </p:par>
                            </p:childTnLst>
                          </p:cTn>
                        </p:par>
                        <p:par>
                          <p:cTn id="12" fill="hold">
                            <p:stCondLst>
                              <p:cond delay="900"/>
                            </p:stCondLst>
                            <p:childTnLst>
                              <p:par>
                                <p:cTn id="13" presetID="22" presetClass="entr" presetSubtype="8"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smtClean="0"/>
              <a:t>Reflectivity</a:t>
            </a:r>
            <a:r>
              <a:rPr lang="de-DE" dirty="0" smtClean="0"/>
              <a:t> </a:t>
            </a:r>
            <a:r>
              <a:rPr lang="de-DE" dirty="0" err="1" smtClean="0"/>
              <a:t>of</a:t>
            </a:r>
            <a:r>
              <a:rPr lang="de-DE" dirty="0" smtClean="0"/>
              <a:t> real </a:t>
            </a:r>
            <a:r>
              <a:rPr lang="de-DE" dirty="0" err="1" smtClean="0"/>
              <a:t>world</a:t>
            </a:r>
            <a:r>
              <a:rPr lang="de-DE" dirty="0" smtClean="0"/>
              <a:t> </a:t>
            </a:r>
            <a:r>
              <a:rPr lang="de-DE" dirty="0" err="1" smtClean="0"/>
              <a:t>materials</a:t>
            </a:r>
            <a:endParaRPr lang="de-DE" dirty="0"/>
          </a:p>
        </p:txBody>
      </p:sp>
      <p:pic>
        <p:nvPicPr>
          <p:cNvPr id="7" name="Content Placeholder 6"/>
          <p:cNvPicPr>
            <a:picLocks noGrp="1" noChangeAspect="1"/>
          </p:cNvPicPr>
          <p:nvPr>
            <p:ph idx="1"/>
          </p:nvPr>
        </p:nvPicPr>
        <p:blipFill>
          <a:blip r:embed="rId3"/>
          <a:stretch>
            <a:fillRect/>
          </a:stretch>
        </p:blipFill>
        <p:spPr>
          <a:xfrm>
            <a:off x="240000" y="995242"/>
            <a:ext cx="8294370" cy="5422900"/>
          </a:xfrm>
          <a:prstGeom prst="rect">
            <a:avLst/>
          </a:prstGeom>
        </p:spPr>
      </p:pic>
      <p:sp>
        <p:nvSpPr>
          <p:cNvPr id="8" name="TextBox 7"/>
          <p:cNvSpPr txBox="1"/>
          <p:nvPr/>
        </p:nvSpPr>
        <p:spPr>
          <a:xfrm>
            <a:off x="2869384" y="6300028"/>
            <a:ext cx="1544012" cy="369332"/>
          </a:xfrm>
          <a:prstGeom prst="rect">
            <a:avLst/>
          </a:prstGeom>
          <a:noFill/>
        </p:spPr>
        <p:txBody>
          <a:bodyPr wrap="none" rtlCol="0">
            <a:spAutoFit/>
          </a:bodyPr>
          <a:lstStyle/>
          <a:p>
            <a:r>
              <a:rPr lang="de-DE" dirty="0" err="1" smtClean="0"/>
              <a:t>Rossier</a:t>
            </a:r>
            <a:r>
              <a:rPr lang="de-DE" dirty="0" smtClean="0"/>
              <a:t> 2013</a:t>
            </a:r>
            <a:endParaRPr lang="de-DE" dirty="0"/>
          </a:p>
        </p:txBody>
      </p:sp>
      <p:cxnSp>
        <p:nvCxnSpPr>
          <p:cNvPr id="10" name="Straight Connector 9"/>
          <p:cNvCxnSpPr/>
          <p:nvPr/>
        </p:nvCxnSpPr>
        <p:spPr>
          <a:xfrm>
            <a:off x="1319052" y="3212976"/>
            <a:ext cx="4739082" cy="0"/>
          </a:xfrm>
          <a:prstGeom prst="line">
            <a:avLst/>
          </a:prstGeom>
          <a:ln w="57150">
            <a:solidFill>
              <a:srgbClr val="C00000"/>
            </a:solidFill>
            <a:prstDash val="sysDash"/>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1319052" y="1484784"/>
            <a:ext cx="4739082" cy="1728192"/>
          </a:xfrm>
          <a:prstGeom prst="rect">
            <a:avLst/>
          </a:prstGeom>
          <a:solidFill>
            <a:srgbClr val="FF0000">
              <a:alpha val="21961"/>
            </a:srgbClr>
          </a:solidFill>
          <a:ln>
            <a:no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rtlCol="0" anchor="ctr"/>
          <a:lstStyle/>
          <a:p>
            <a:pPr algn="ctr"/>
            <a:endParaRPr lang="de-DE"/>
          </a:p>
        </p:txBody>
      </p:sp>
      <p:pic>
        <p:nvPicPr>
          <p:cNvPr id="18" name="Picture 17" descr="http://www.srh.noaa.gov/jetstream/clouds/images/visible_spectrum.jpg"/>
          <p:cNvPicPr>
            <a:picLocks noChangeAspect="1" noChangeArrowheads="1"/>
          </p:cNvPicPr>
          <p:nvPr/>
        </p:nvPicPr>
        <p:blipFill rotWithShape="1">
          <a:blip r:embed="rId4">
            <a:extLst>
              <a:ext uri="{28A0092B-C50C-407E-A947-70E740481C1C}">
                <a14:useLocalDpi xmlns:a14="http://schemas.microsoft.com/office/drawing/2010/main" val="0"/>
              </a:ext>
            </a:extLst>
          </a:blip>
          <a:srcRect l="11823" t="46935" r="10379" b="31378"/>
          <a:stretch/>
        </p:blipFill>
        <p:spPr bwMode="auto">
          <a:xfrm>
            <a:off x="1315131" y="5517232"/>
            <a:ext cx="4752528" cy="172688"/>
          </a:xfrm>
          <a:prstGeom prst="rect">
            <a:avLst/>
          </a:prstGeom>
          <a:noFill/>
          <a:extLst>
            <a:ext uri="{909E8E84-426E-40DD-AFC4-6F175D3DCCD1}">
              <a14:hiddenFill xmlns:a14="http://schemas.microsoft.com/office/drawing/2010/main">
                <a:solidFill>
                  <a:srgbClr val="FFFFFF"/>
                </a:solidFill>
              </a14:hiddenFill>
            </a:ext>
          </a:extLst>
        </p:spPr>
      </p:pic>
      <p:sp>
        <p:nvSpPr>
          <p:cNvPr id="20" name="Right Arrow 19"/>
          <p:cNvSpPr/>
          <p:nvPr/>
        </p:nvSpPr>
        <p:spPr>
          <a:xfrm rot="5400000">
            <a:off x="1522280" y="4077072"/>
            <a:ext cx="1726891" cy="576064"/>
          </a:xfrm>
          <a:prstGeom prst="rightArrow">
            <a:avLst/>
          </a:prstGeom>
          <a:solidFill>
            <a:srgbClr val="016C7E"/>
          </a:solid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a:ln w="0"/>
              <a:solidFill>
                <a:schemeClr val="accent1"/>
              </a:solidFill>
              <a:effectLst>
                <a:outerShdw blurRad="38100" dist="25400" dir="5400000" algn="ctr" rotWithShape="0">
                  <a:srgbClr val="6E747A">
                    <a:alpha val="43000"/>
                  </a:srgbClr>
                </a:outerShdw>
              </a:effectLst>
            </a:endParaRPr>
          </a:p>
        </p:txBody>
      </p:sp>
      <p:sp>
        <p:nvSpPr>
          <p:cNvPr id="21" name="Right Arrow 20"/>
          <p:cNvSpPr/>
          <p:nvPr/>
        </p:nvSpPr>
        <p:spPr>
          <a:xfrm rot="16200000">
            <a:off x="2450547" y="4077072"/>
            <a:ext cx="1726891" cy="576064"/>
          </a:xfrm>
          <a:prstGeom prst="rightArrow">
            <a:avLst/>
          </a:prstGeom>
          <a:solidFill>
            <a:srgbClr val="20EA26"/>
          </a:solid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387732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down)">
                                      <p:cBhvr>
                                        <p:cTn id="11" dur="5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wipe(up)">
                                      <p:cBhvr>
                                        <p:cTn id="16" dur="800"/>
                                        <p:tgtEl>
                                          <p:spTgt spid="20"/>
                                        </p:tgtEl>
                                      </p:cBhvr>
                                    </p:animEffect>
                                  </p:childTnLst>
                                </p:cTn>
                              </p:par>
                            </p:childTnLst>
                          </p:cTn>
                        </p:par>
                        <p:par>
                          <p:cTn id="17" fill="hold">
                            <p:stCondLst>
                              <p:cond delay="800"/>
                            </p:stCondLst>
                            <p:childTnLst>
                              <p:par>
                                <p:cTn id="18" presetID="22" presetClass="entr" presetSubtype="4" fill="hold" grpId="0" nodeType="after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wipe(down)">
                                      <p:cBhvr>
                                        <p:cTn id="20" dur="8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0" grpId="0" animBg="1"/>
      <p:bldP spid="2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smtClean="0"/>
              <a:t>Beyond</a:t>
            </a:r>
            <a:r>
              <a:rPr lang="de-DE" dirty="0" smtClean="0"/>
              <a:t> </a:t>
            </a:r>
            <a:r>
              <a:rPr lang="de-DE" dirty="0" err="1" smtClean="0"/>
              <a:t>MacAdam‘s</a:t>
            </a:r>
            <a:r>
              <a:rPr lang="de-DE" dirty="0" smtClean="0"/>
              <a:t> Limit</a:t>
            </a:r>
            <a:endParaRPr lang="de-DE" dirty="0"/>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48084" r="-375"/>
          <a:stretch/>
        </p:blipFill>
        <p:spPr>
          <a:xfrm>
            <a:off x="5705278" y="1281692"/>
            <a:ext cx="4855218" cy="5033348"/>
          </a:xfrm>
          <a:prstGeom prst="rect">
            <a:avLst/>
          </a:prstGeom>
        </p:spPr>
      </p:pic>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r="54068"/>
          <a:stretch/>
        </p:blipFill>
        <p:spPr>
          <a:xfrm>
            <a:off x="335360" y="1281691"/>
            <a:ext cx="4264700" cy="5033349"/>
          </a:xfrm>
          <a:prstGeom prst="rect">
            <a:avLst/>
          </a:prstGeom>
        </p:spPr>
      </p:pic>
      <p:sp>
        <p:nvSpPr>
          <p:cNvPr id="16" name="TextBox 15"/>
          <p:cNvSpPr txBox="1"/>
          <p:nvPr/>
        </p:nvSpPr>
        <p:spPr>
          <a:xfrm>
            <a:off x="5900638" y="6041101"/>
            <a:ext cx="3637855"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b="1" dirty="0">
                <a:ln w="6350">
                  <a:noFill/>
                </a:ln>
                <a:latin typeface="Calibri" pitchFamily="34" charset="0"/>
                <a:ea typeface="+mj-ea"/>
                <a:cs typeface="+mj-cs"/>
              </a:rPr>
              <a:t>n</a:t>
            </a:r>
            <a:r>
              <a:rPr kumimoji="0" lang="de-DE" sz="2200" b="1" kern="1200" noProof="0" dirty="0" err="1" smtClean="0">
                <a:ln w="6350">
                  <a:noFill/>
                </a:ln>
                <a:latin typeface="Calibri" pitchFamily="34" charset="0"/>
                <a:ea typeface="+mj-ea"/>
                <a:cs typeface="+mj-cs"/>
              </a:rPr>
              <a:t>ew</a:t>
            </a:r>
            <a:r>
              <a:rPr kumimoji="0" lang="de-DE" sz="2200" b="1" kern="1200" noProof="0" dirty="0" smtClean="0">
                <a:ln w="6350">
                  <a:noFill/>
                </a:ln>
                <a:latin typeface="Calibri" pitchFamily="34" charset="0"/>
                <a:ea typeface="+mj-ea"/>
                <a:cs typeface="+mj-cs"/>
              </a:rPr>
              <a:t> </a:t>
            </a:r>
            <a:r>
              <a:rPr kumimoji="0" lang="de-DE" sz="2200" b="1" kern="1200" noProof="0" dirty="0" err="1" smtClean="0">
                <a:ln w="6350">
                  <a:noFill/>
                </a:ln>
                <a:latin typeface="Calibri" pitchFamily="34" charset="0"/>
                <a:ea typeface="+mj-ea"/>
                <a:cs typeface="+mj-cs"/>
              </a:rPr>
              <a:t>model</a:t>
            </a:r>
            <a:r>
              <a:rPr kumimoji="0" lang="de-DE" sz="2200" b="1" kern="1200" noProof="0" dirty="0" smtClean="0">
                <a:ln w="6350">
                  <a:noFill/>
                </a:ln>
                <a:latin typeface="Calibri" pitchFamily="34" charset="0"/>
                <a:ea typeface="+mj-ea"/>
                <a:cs typeface="+mj-cs"/>
              </a:rPr>
              <a:t> </a:t>
            </a:r>
            <a:r>
              <a:rPr kumimoji="0" lang="de-DE" sz="2200" b="1" kern="1200" noProof="0" dirty="0" err="1" smtClean="0">
                <a:ln w="6350">
                  <a:noFill/>
                </a:ln>
                <a:latin typeface="Calibri" pitchFamily="34" charset="0"/>
                <a:ea typeface="+mj-ea"/>
                <a:cs typeface="+mj-cs"/>
              </a:rPr>
              <a:t>with</a:t>
            </a:r>
            <a:r>
              <a:rPr kumimoji="0" lang="de-DE" sz="2200" b="1" kern="1200" noProof="0" dirty="0" smtClean="0">
                <a:ln w="6350">
                  <a:noFill/>
                </a:ln>
                <a:latin typeface="Calibri" pitchFamily="34" charset="0"/>
                <a:ea typeface="+mj-ea"/>
                <a:cs typeface="+mj-cs"/>
              </a:rPr>
              <a:t> </a:t>
            </a:r>
            <a:r>
              <a:rPr kumimoji="0" lang="de-DE" sz="2200" b="1" kern="1200" noProof="0" dirty="0" err="1" smtClean="0">
                <a:ln w="6350">
                  <a:noFill/>
                </a:ln>
                <a:latin typeface="Calibri" pitchFamily="34" charset="0"/>
                <a:ea typeface="+mj-ea"/>
                <a:cs typeface="+mj-cs"/>
              </a:rPr>
              <a:t>fluorescence</a:t>
            </a:r>
            <a:endParaRPr kumimoji="0" lang="de-DE" sz="2200" b="1" kern="1200" noProof="0" dirty="0" smtClean="0">
              <a:ln w="6350">
                <a:noFill/>
              </a:ln>
              <a:latin typeface="Calibri" pitchFamily="34" charset="0"/>
              <a:ea typeface="+mj-ea"/>
              <a:cs typeface="+mj-cs"/>
            </a:endParaRPr>
          </a:p>
        </p:txBody>
      </p:sp>
      <p:sp>
        <p:nvSpPr>
          <p:cNvPr id="8" name="TextBox 7"/>
          <p:cNvSpPr txBox="1"/>
          <p:nvPr/>
        </p:nvSpPr>
        <p:spPr>
          <a:xfrm>
            <a:off x="409674" y="6041100"/>
            <a:ext cx="2409890"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b="1" dirty="0" err="1" smtClean="0">
                <a:ln w="6350">
                  <a:noFill/>
                </a:ln>
                <a:latin typeface="Calibri" pitchFamily="34" charset="0"/>
                <a:ea typeface="+mj-ea"/>
                <a:cs typeface="+mj-cs"/>
              </a:rPr>
              <a:t>reflectance</a:t>
            </a:r>
            <a:r>
              <a:rPr lang="de-DE" sz="2200" b="1" dirty="0" smtClean="0">
                <a:ln w="6350">
                  <a:noFill/>
                </a:ln>
                <a:latin typeface="Calibri" pitchFamily="34" charset="0"/>
                <a:ea typeface="+mj-ea"/>
                <a:cs typeface="+mj-cs"/>
              </a:rPr>
              <a:t> </a:t>
            </a:r>
            <a:r>
              <a:rPr lang="de-DE" sz="2200" b="1" dirty="0" err="1" smtClean="0">
                <a:ln w="6350">
                  <a:noFill/>
                </a:ln>
                <a:latin typeface="Calibri" pitchFamily="34" charset="0"/>
                <a:ea typeface="+mj-ea"/>
                <a:cs typeface="+mj-cs"/>
              </a:rPr>
              <a:t>spectra</a:t>
            </a:r>
            <a:endParaRPr kumimoji="0" lang="de-DE" sz="2200" b="1" kern="1200" noProof="0" dirty="0" smtClean="0">
              <a:ln w="6350">
                <a:noFill/>
              </a:ln>
              <a:latin typeface="Calibri" pitchFamily="34" charset="0"/>
              <a:ea typeface="+mj-ea"/>
              <a:cs typeface="+mj-cs"/>
            </a:endParaRPr>
          </a:p>
        </p:txBody>
      </p:sp>
      <p:sp>
        <p:nvSpPr>
          <p:cNvPr id="10" name="TextBox 9"/>
          <p:cNvSpPr txBox="1"/>
          <p:nvPr/>
        </p:nvSpPr>
        <p:spPr>
          <a:xfrm>
            <a:off x="2819564" y="1257333"/>
            <a:ext cx="1784463" cy="369332"/>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kern="1200" noProof="0" dirty="0" err="1" smtClean="0">
                <a:ln w="6350">
                  <a:noFill/>
                </a:ln>
                <a:latin typeface="Calibri" pitchFamily="34" charset="0"/>
                <a:ea typeface="+mj-ea"/>
                <a:cs typeface="+mj-cs"/>
              </a:rPr>
              <a:t>Luminance</a:t>
            </a:r>
            <a:r>
              <a:rPr kumimoji="0" lang="de-DE" kern="1200" noProof="0" dirty="0" smtClean="0">
                <a:ln w="6350">
                  <a:noFill/>
                </a:ln>
                <a:latin typeface="Calibri" pitchFamily="34" charset="0"/>
                <a:ea typeface="+mj-ea"/>
                <a:cs typeface="+mj-cs"/>
              </a:rPr>
              <a:t> = </a:t>
            </a:r>
            <a:r>
              <a:rPr kumimoji="0" lang="de-DE" kern="1200" noProof="0" dirty="0" smtClean="0">
                <a:ln w="6350">
                  <a:noFill/>
                </a:ln>
                <a:latin typeface="Calibri" pitchFamily="34" charset="0"/>
                <a:ea typeface="+mj-ea"/>
                <a:cs typeface="+mj-cs"/>
              </a:rPr>
              <a:t>0.5:</a:t>
            </a:r>
            <a:endParaRPr kumimoji="0" lang="de-DE" kern="1200" noProof="0" dirty="0" smtClean="0">
              <a:ln w="6350">
                <a:noFill/>
              </a:ln>
              <a:latin typeface="Calibri" pitchFamily="34" charset="0"/>
              <a:ea typeface="+mj-ea"/>
              <a:cs typeface="+mj-cs"/>
            </a:endParaRPr>
          </a:p>
        </p:txBody>
      </p:sp>
      <p:sp>
        <p:nvSpPr>
          <p:cNvPr id="11" name="TextBox 10"/>
          <p:cNvSpPr txBox="1"/>
          <p:nvPr/>
        </p:nvSpPr>
        <p:spPr>
          <a:xfrm>
            <a:off x="8256240" y="1257333"/>
            <a:ext cx="1784463" cy="369332"/>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kern="1200" noProof="0" dirty="0" err="1" smtClean="0">
                <a:ln w="6350">
                  <a:noFill/>
                </a:ln>
                <a:latin typeface="Calibri" pitchFamily="34" charset="0"/>
                <a:ea typeface="+mj-ea"/>
                <a:cs typeface="+mj-cs"/>
              </a:rPr>
              <a:t>Luminance</a:t>
            </a:r>
            <a:r>
              <a:rPr kumimoji="0" lang="de-DE" kern="1200" noProof="0" dirty="0" smtClean="0">
                <a:ln w="6350">
                  <a:noFill/>
                </a:ln>
                <a:latin typeface="Calibri" pitchFamily="34" charset="0"/>
                <a:ea typeface="+mj-ea"/>
                <a:cs typeface="+mj-cs"/>
              </a:rPr>
              <a:t> = </a:t>
            </a:r>
            <a:r>
              <a:rPr kumimoji="0" lang="de-DE" kern="1200" noProof="0" dirty="0" smtClean="0">
                <a:ln w="6350">
                  <a:noFill/>
                </a:ln>
                <a:latin typeface="Calibri" pitchFamily="34" charset="0"/>
                <a:ea typeface="+mj-ea"/>
                <a:cs typeface="+mj-cs"/>
              </a:rPr>
              <a:t>0.5:</a:t>
            </a:r>
            <a:endParaRPr kumimoji="0" lang="de-DE" kern="1200" noProof="0" dirty="0" smtClean="0">
              <a:ln w="6350">
                <a:noFill/>
              </a:ln>
              <a:latin typeface="Calibri" pitchFamily="34" charset="0"/>
              <a:ea typeface="+mj-ea"/>
              <a:cs typeface="+mj-cs"/>
            </a:endParaRPr>
          </a:p>
        </p:txBody>
      </p:sp>
    </p:spTree>
    <p:extLst>
      <p:ext uri="{BB962C8B-B14F-4D97-AF65-F5344CB8AC3E}">
        <p14:creationId xmlns:p14="http://schemas.microsoft.com/office/powerpoint/2010/main" val="3745291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smtClean="0"/>
              <a:t>Spectral</a:t>
            </a:r>
            <a:r>
              <a:rPr lang="de-DE" dirty="0" smtClean="0"/>
              <a:t> </a:t>
            </a:r>
            <a:r>
              <a:rPr lang="de-DE" dirty="0" err="1" smtClean="0"/>
              <a:t>Upsampling</a:t>
            </a:r>
            <a:endParaRPr lang="de-DE"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559" y="1211139"/>
            <a:ext cx="8551842" cy="4923899"/>
          </a:xfrm>
          <a:prstGeom prst="rect">
            <a:avLst/>
          </a:prstGeom>
        </p:spPr>
      </p:pic>
    </p:spTree>
    <p:extLst>
      <p:ext uri="{BB962C8B-B14F-4D97-AF65-F5344CB8AC3E}">
        <p14:creationId xmlns:p14="http://schemas.microsoft.com/office/powerpoint/2010/main" val="25337083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smtClean="0"/>
              <a:t>Spectral</a:t>
            </a:r>
            <a:r>
              <a:rPr lang="de-DE" dirty="0" smtClean="0"/>
              <a:t> </a:t>
            </a:r>
            <a:r>
              <a:rPr lang="de-DE" dirty="0" err="1" smtClean="0"/>
              <a:t>Upsampling</a:t>
            </a:r>
            <a:endParaRPr lang="de-DE" dirty="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361" y="1161476"/>
            <a:ext cx="4527802" cy="2606976"/>
          </a:xfrm>
          <a:prstGeom prst="rect">
            <a:avLst/>
          </a:prstGeom>
        </p:spPr>
      </p:pic>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91943" y="1161476"/>
            <a:ext cx="4536505" cy="2611987"/>
          </a:xfrm>
          <a:prstGeom prst="rect">
            <a:avLst/>
          </a:prstGeom>
        </p:spPr>
      </p:pic>
      <p:pic>
        <p:nvPicPr>
          <p:cNvPr id="16" name="Content Placeholder 7"/>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351135" y="3992928"/>
            <a:ext cx="4492089" cy="2585145"/>
          </a:xfrm>
          <a:prstGeom prst="rect">
            <a:avLst/>
          </a:prstGeom>
        </p:spPr>
      </p:pic>
      <p:pic>
        <p:nvPicPr>
          <p:cNvPr id="17" name="Content Placeholder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91943" y="3992928"/>
            <a:ext cx="4536505" cy="2611987"/>
          </a:xfrm>
          <a:prstGeom prst="rect">
            <a:avLst/>
          </a:prstGeom>
        </p:spPr>
      </p:pic>
    </p:spTree>
    <p:extLst>
      <p:ext uri="{BB962C8B-B14F-4D97-AF65-F5344CB8AC3E}">
        <p14:creationId xmlns:p14="http://schemas.microsoft.com/office/powerpoint/2010/main" val="7439828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smtClean="0"/>
              <a:t>Spectral</a:t>
            </a:r>
            <a:r>
              <a:rPr lang="de-DE" dirty="0" smtClean="0"/>
              <a:t> </a:t>
            </a:r>
            <a:r>
              <a:rPr lang="de-DE" dirty="0" err="1" smtClean="0"/>
              <a:t>Upsampling</a:t>
            </a:r>
            <a:endParaRPr lang="de-DE" dirty="0"/>
          </a:p>
        </p:txBody>
      </p:sp>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559" y="1211138"/>
            <a:ext cx="8551842" cy="4923899"/>
          </a:xfrm>
          <a:prstGeom prst="rect">
            <a:avLst/>
          </a:prstGeom>
        </p:spPr>
      </p:pic>
    </p:spTree>
    <p:extLst>
      <p:ext uri="{BB962C8B-B14F-4D97-AF65-F5344CB8AC3E}">
        <p14:creationId xmlns:p14="http://schemas.microsoft.com/office/powerpoint/2010/main" val="4575737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559" y="1211138"/>
            <a:ext cx="8551842" cy="4923899"/>
          </a:xfrm>
          <a:prstGeom prst="rect">
            <a:avLst/>
          </a:prstGeom>
        </p:spPr>
      </p:pic>
      <p:cxnSp>
        <p:nvCxnSpPr>
          <p:cNvPr id="15" name="Straight Connector 14"/>
          <p:cNvCxnSpPr/>
          <p:nvPr/>
        </p:nvCxnSpPr>
        <p:spPr>
          <a:xfrm>
            <a:off x="884790" y="2514781"/>
            <a:ext cx="7416824" cy="0"/>
          </a:xfrm>
          <a:prstGeom prst="line">
            <a:avLst/>
          </a:prstGeom>
          <a:ln w="57150">
            <a:solidFill>
              <a:srgbClr val="C00000"/>
            </a:solidFill>
            <a:prstDash val="sysDash"/>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de-DE" dirty="0" err="1" smtClean="0"/>
              <a:t>Spectral</a:t>
            </a:r>
            <a:r>
              <a:rPr lang="de-DE" dirty="0" smtClean="0"/>
              <a:t> </a:t>
            </a:r>
            <a:r>
              <a:rPr lang="de-DE" dirty="0" err="1" smtClean="0"/>
              <a:t>Upsampling</a:t>
            </a:r>
            <a:endParaRPr lang="de-DE" dirty="0"/>
          </a:p>
        </p:txBody>
      </p:sp>
      <p:sp>
        <p:nvSpPr>
          <p:cNvPr id="17" name="Rectangle 16"/>
          <p:cNvSpPr/>
          <p:nvPr/>
        </p:nvSpPr>
        <p:spPr>
          <a:xfrm>
            <a:off x="7499695" y="264399"/>
            <a:ext cx="4320480" cy="3096345"/>
          </a:xfrm>
          <a:prstGeom prst="rect">
            <a:avLst/>
          </a:prstGeom>
          <a:ln w="38100">
            <a:solidFill>
              <a:schemeClr val="tx2"/>
            </a:solidFill>
          </a:ln>
          <a:effectLst>
            <a:outerShdw blurRad="50800" dist="38100" dir="2700000" algn="tl" rotWithShape="0">
              <a:schemeClr val="tx2">
                <a:alpha val="40000"/>
              </a:scheme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de-DE"/>
          </a:p>
        </p:txBody>
      </p:sp>
      <mc:AlternateContent xmlns:mc="http://schemas.openxmlformats.org/markup-compatibility/2006">
        <mc:Choice xmlns:a14="http://schemas.microsoft.com/office/drawing/2010/main" Requires="a14">
          <p:sp>
            <p:nvSpPr>
              <p:cNvPr id="12" name="TextBox 11"/>
              <p:cNvSpPr txBox="1"/>
              <p:nvPr/>
            </p:nvSpPr>
            <p:spPr>
              <a:xfrm>
                <a:off x="7715718" y="1614058"/>
                <a:ext cx="3704149" cy="830997"/>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de-DE" sz="2400" i="1">
                          <a:latin typeface="Cambria Math" panose="02040503050406030204" pitchFamily="18" charset="0"/>
                        </a:rPr>
                        <m:t>𝑓</m:t>
                      </m:r>
                      <m:d>
                        <m:dPr>
                          <m:ctrlPr>
                            <a:rPr lang="de-DE" sz="2400" i="1">
                              <a:latin typeface="Cambria Math" panose="02040503050406030204" pitchFamily="18" charset="0"/>
                            </a:rPr>
                          </m:ctrlPr>
                        </m:dPr>
                        <m:e>
                          <m:r>
                            <a:rPr lang="de-DE" sz="2400" i="1">
                              <a:latin typeface="Cambria Math" panose="02040503050406030204" pitchFamily="18" charset="0"/>
                            </a:rPr>
                            <m:t>𝜆</m:t>
                          </m:r>
                        </m:e>
                      </m:d>
                      <m:r>
                        <a:rPr lang="de-DE" sz="2400" i="1">
                          <a:latin typeface="Cambria Math" panose="02040503050406030204" pitchFamily="18" charset="0"/>
                        </a:rPr>
                        <m:t>=</m:t>
                      </m:r>
                      <m:r>
                        <a:rPr lang="de-DE" sz="2400" i="1" smtClean="0">
                          <a:solidFill>
                            <a:schemeClr val="bg1"/>
                          </a:solidFill>
                          <a:latin typeface="Cambria Math" panose="02040503050406030204" pitchFamily="18" charset="0"/>
                        </a:rPr>
                        <m:t>𝑆</m:t>
                      </m:r>
                      <m:d>
                        <m:dPr>
                          <m:ctrlPr>
                            <a:rPr lang="de-DE" sz="2400" i="1">
                              <a:latin typeface="Cambria Math" panose="02040503050406030204" pitchFamily="18" charset="0"/>
                            </a:rPr>
                          </m:ctrlPr>
                        </m:dPr>
                        <m:e>
                          <m:sSub>
                            <m:sSubPr>
                              <m:ctrlPr>
                                <a:rPr lang="de-DE" sz="2400" i="1">
                                  <a:latin typeface="Cambria Math" panose="02040503050406030204" pitchFamily="18" charset="0"/>
                                </a:rPr>
                              </m:ctrlPr>
                            </m:sSubPr>
                            <m:e>
                              <m:r>
                                <a:rPr lang="de-DE" sz="2400" i="1">
                                  <a:latin typeface="Cambria Math" panose="02040503050406030204" pitchFamily="18" charset="0"/>
                                </a:rPr>
                                <m:t>𝑐</m:t>
                              </m:r>
                            </m:e>
                            <m:sub>
                              <m:r>
                                <a:rPr lang="de-DE" sz="2400" i="1">
                                  <a:latin typeface="Cambria Math" panose="02040503050406030204" pitchFamily="18" charset="0"/>
                                </a:rPr>
                                <m:t>0</m:t>
                              </m:r>
                            </m:sub>
                          </m:sSub>
                          <m:sSup>
                            <m:sSupPr>
                              <m:ctrlPr>
                                <a:rPr lang="de-DE" sz="2400" i="1">
                                  <a:latin typeface="Cambria Math" panose="02040503050406030204" pitchFamily="18" charset="0"/>
                                </a:rPr>
                              </m:ctrlPr>
                            </m:sSupPr>
                            <m:e>
                              <m:r>
                                <a:rPr lang="de-DE" sz="2400" i="1">
                                  <a:latin typeface="Cambria Math" panose="02040503050406030204" pitchFamily="18" charset="0"/>
                                </a:rPr>
                                <m:t>𝜆</m:t>
                              </m:r>
                            </m:e>
                            <m:sup>
                              <m:r>
                                <a:rPr lang="de-DE" sz="2400" i="1">
                                  <a:latin typeface="Cambria Math" panose="02040503050406030204" pitchFamily="18" charset="0"/>
                                </a:rPr>
                                <m:t>2</m:t>
                              </m:r>
                            </m:sup>
                          </m:sSup>
                          <m:r>
                            <a:rPr lang="de-DE" sz="2400" i="1">
                              <a:latin typeface="Cambria Math" panose="02040503050406030204" pitchFamily="18" charset="0"/>
                            </a:rPr>
                            <m:t>+</m:t>
                          </m:r>
                          <m:sSub>
                            <m:sSubPr>
                              <m:ctrlPr>
                                <a:rPr lang="de-DE" sz="2400" i="1">
                                  <a:latin typeface="Cambria Math" panose="02040503050406030204" pitchFamily="18" charset="0"/>
                                </a:rPr>
                              </m:ctrlPr>
                            </m:sSubPr>
                            <m:e>
                              <m:r>
                                <a:rPr lang="de-DE" sz="2400" i="1">
                                  <a:latin typeface="Cambria Math" panose="02040503050406030204" pitchFamily="18" charset="0"/>
                                </a:rPr>
                                <m:t>𝑐</m:t>
                              </m:r>
                            </m:e>
                            <m:sub>
                              <m:r>
                                <a:rPr lang="de-DE" sz="2400" i="1">
                                  <a:latin typeface="Cambria Math" panose="02040503050406030204" pitchFamily="18" charset="0"/>
                                </a:rPr>
                                <m:t>1</m:t>
                              </m:r>
                            </m:sub>
                          </m:sSub>
                          <m:r>
                            <a:rPr lang="de-DE" sz="2400" i="1">
                              <a:latin typeface="Cambria Math" panose="02040503050406030204" pitchFamily="18" charset="0"/>
                            </a:rPr>
                            <m:t>𝜆</m:t>
                          </m:r>
                          <m:r>
                            <a:rPr lang="de-DE" sz="2400" i="1">
                              <a:latin typeface="Cambria Math" panose="02040503050406030204" pitchFamily="18" charset="0"/>
                            </a:rPr>
                            <m:t>+</m:t>
                          </m:r>
                          <m:sSub>
                            <m:sSubPr>
                              <m:ctrlPr>
                                <a:rPr lang="de-DE" sz="2400" i="1">
                                  <a:latin typeface="Cambria Math" panose="02040503050406030204" pitchFamily="18" charset="0"/>
                                </a:rPr>
                              </m:ctrlPr>
                            </m:sSubPr>
                            <m:e>
                              <m:r>
                                <a:rPr lang="de-DE" sz="2400" i="1">
                                  <a:latin typeface="Cambria Math" panose="02040503050406030204" pitchFamily="18" charset="0"/>
                                </a:rPr>
                                <m:t>𝑐</m:t>
                              </m:r>
                            </m:e>
                            <m:sub>
                              <m:r>
                                <a:rPr lang="de-DE" sz="2400" i="1">
                                  <a:latin typeface="Cambria Math" panose="02040503050406030204" pitchFamily="18" charset="0"/>
                                </a:rPr>
                                <m:t>2</m:t>
                              </m:r>
                            </m:sub>
                          </m:sSub>
                        </m:e>
                      </m:d>
                    </m:oMath>
                  </m:oMathPara>
                </a14:m>
                <a:endParaRPr lang="de-DE" sz="2400" dirty="0"/>
              </a:p>
              <a:p>
                <a:endParaRPr lang="de-DE" sz="2400" dirty="0"/>
              </a:p>
            </p:txBody>
          </p:sp>
        </mc:Choice>
        <mc:Fallback>
          <p:sp>
            <p:nvSpPr>
              <p:cNvPr id="12" name="TextBox 11"/>
              <p:cNvSpPr txBox="1">
                <a:spLocks noRot="1" noChangeAspect="1" noMove="1" noResize="1" noEditPoints="1" noAdjustHandles="1" noChangeArrowheads="1" noChangeShapeType="1" noTextEdit="1"/>
              </p:cNvSpPr>
              <p:nvPr/>
            </p:nvSpPr>
            <p:spPr>
              <a:xfrm>
                <a:off x="7715718" y="1614058"/>
                <a:ext cx="3704149" cy="830997"/>
              </a:xfrm>
              <a:prstGeom prst="rect">
                <a:avLst/>
              </a:prstGeom>
              <a:blipFill rotWithShape="0">
                <a:blip r:embed="rId4"/>
                <a:stretch>
                  <a:fillRect l="-1483"/>
                </a:stretch>
              </a:blipFill>
            </p:spPr>
            <p:txBody>
              <a:bodyPr/>
              <a:lstStyle/>
              <a:p>
                <a:r>
                  <a:rPr lang="de-DE">
                    <a:noFill/>
                  </a:rPr>
                  <a:t> </a:t>
                </a:r>
              </a:p>
            </p:txBody>
          </p:sp>
        </mc:Fallback>
      </mc:AlternateContent>
      <p:cxnSp>
        <p:nvCxnSpPr>
          <p:cNvPr id="16" name="Straight Connector 15"/>
          <p:cNvCxnSpPr/>
          <p:nvPr/>
        </p:nvCxnSpPr>
        <p:spPr>
          <a:xfrm>
            <a:off x="884790" y="5661248"/>
            <a:ext cx="7416824" cy="0"/>
          </a:xfrm>
          <a:prstGeom prst="line">
            <a:avLst/>
          </a:prstGeom>
          <a:ln w="57150">
            <a:solidFill>
              <a:srgbClr val="C00000"/>
            </a:solidFill>
            <a:prstDash val="sys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9" name="TextBox 8"/>
              <p:cNvSpPr txBox="1"/>
              <p:nvPr/>
            </p:nvSpPr>
            <p:spPr>
              <a:xfrm>
                <a:off x="7715719" y="1614058"/>
                <a:ext cx="3704149" cy="1593962"/>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de-DE" sz="2400" i="1">
                          <a:latin typeface="Cambria Math" panose="02040503050406030204" pitchFamily="18" charset="0"/>
                        </a:rPr>
                        <m:t>𝑓</m:t>
                      </m:r>
                      <m:d>
                        <m:dPr>
                          <m:ctrlPr>
                            <a:rPr lang="de-DE" sz="2400" i="1">
                              <a:latin typeface="Cambria Math" panose="02040503050406030204" pitchFamily="18" charset="0"/>
                            </a:rPr>
                          </m:ctrlPr>
                        </m:dPr>
                        <m:e>
                          <m:r>
                            <a:rPr lang="de-DE" sz="2400" i="1">
                              <a:latin typeface="Cambria Math" panose="02040503050406030204" pitchFamily="18" charset="0"/>
                            </a:rPr>
                            <m:t>𝜆</m:t>
                          </m:r>
                        </m:e>
                      </m:d>
                      <m:r>
                        <a:rPr lang="de-DE" sz="2400" i="1">
                          <a:latin typeface="Cambria Math" panose="02040503050406030204" pitchFamily="18" charset="0"/>
                        </a:rPr>
                        <m:t>=</m:t>
                      </m:r>
                      <m:r>
                        <a:rPr lang="de-DE" sz="2400" i="1">
                          <a:latin typeface="Cambria Math" panose="02040503050406030204" pitchFamily="18" charset="0"/>
                        </a:rPr>
                        <m:t>𝑆</m:t>
                      </m:r>
                      <m:d>
                        <m:dPr>
                          <m:ctrlPr>
                            <a:rPr lang="de-DE" sz="2400" i="1">
                              <a:latin typeface="Cambria Math" panose="02040503050406030204" pitchFamily="18" charset="0"/>
                            </a:rPr>
                          </m:ctrlPr>
                        </m:dPr>
                        <m:e>
                          <m:sSub>
                            <m:sSubPr>
                              <m:ctrlPr>
                                <a:rPr lang="de-DE" sz="2400" i="1">
                                  <a:latin typeface="Cambria Math" panose="02040503050406030204" pitchFamily="18" charset="0"/>
                                </a:rPr>
                              </m:ctrlPr>
                            </m:sSubPr>
                            <m:e>
                              <m:r>
                                <a:rPr lang="de-DE" sz="2400" i="1">
                                  <a:latin typeface="Cambria Math" panose="02040503050406030204" pitchFamily="18" charset="0"/>
                                </a:rPr>
                                <m:t>𝑐</m:t>
                              </m:r>
                            </m:e>
                            <m:sub>
                              <m:r>
                                <a:rPr lang="de-DE" sz="2400" i="1">
                                  <a:latin typeface="Cambria Math" panose="02040503050406030204" pitchFamily="18" charset="0"/>
                                </a:rPr>
                                <m:t>0</m:t>
                              </m:r>
                            </m:sub>
                          </m:sSub>
                          <m:sSup>
                            <m:sSupPr>
                              <m:ctrlPr>
                                <a:rPr lang="de-DE" sz="2400" i="1">
                                  <a:latin typeface="Cambria Math" panose="02040503050406030204" pitchFamily="18" charset="0"/>
                                </a:rPr>
                              </m:ctrlPr>
                            </m:sSupPr>
                            <m:e>
                              <m:r>
                                <a:rPr lang="de-DE" sz="2400" i="1">
                                  <a:latin typeface="Cambria Math" panose="02040503050406030204" pitchFamily="18" charset="0"/>
                                </a:rPr>
                                <m:t>𝜆</m:t>
                              </m:r>
                            </m:e>
                            <m:sup>
                              <m:r>
                                <a:rPr lang="de-DE" sz="2400" i="1">
                                  <a:latin typeface="Cambria Math" panose="02040503050406030204" pitchFamily="18" charset="0"/>
                                </a:rPr>
                                <m:t>2</m:t>
                              </m:r>
                            </m:sup>
                          </m:sSup>
                          <m:r>
                            <a:rPr lang="de-DE" sz="2400" i="1">
                              <a:latin typeface="Cambria Math" panose="02040503050406030204" pitchFamily="18" charset="0"/>
                            </a:rPr>
                            <m:t>+</m:t>
                          </m:r>
                          <m:sSub>
                            <m:sSubPr>
                              <m:ctrlPr>
                                <a:rPr lang="de-DE" sz="2400" i="1">
                                  <a:latin typeface="Cambria Math" panose="02040503050406030204" pitchFamily="18" charset="0"/>
                                </a:rPr>
                              </m:ctrlPr>
                            </m:sSubPr>
                            <m:e>
                              <m:r>
                                <a:rPr lang="de-DE" sz="2400" i="1">
                                  <a:latin typeface="Cambria Math" panose="02040503050406030204" pitchFamily="18" charset="0"/>
                                </a:rPr>
                                <m:t>𝑐</m:t>
                              </m:r>
                            </m:e>
                            <m:sub>
                              <m:r>
                                <a:rPr lang="de-DE" sz="2400" i="1">
                                  <a:latin typeface="Cambria Math" panose="02040503050406030204" pitchFamily="18" charset="0"/>
                                </a:rPr>
                                <m:t>1</m:t>
                              </m:r>
                            </m:sub>
                          </m:sSub>
                          <m:r>
                            <a:rPr lang="de-DE" sz="2400" i="1">
                              <a:latin typeface="Cambria Math" panose="02040503050406030204" pitchFamily="18" charset="0"/>
                            </a:rPr>
                            <m:t>𝜆</m:t>
                          </m:r>
                          <m:r>
                            <a:rPr lang="de-DE" sz="2400" i="1">
                              <a:latin typeface="Cambria Math" panose="02040503050406030204" pitchFamily="18" charset="0"/>
                            </a:rPr>
                            <m:t>+</m:t>
                          </m:r>
                          <m:sSub>
                            <m:sSubPr>
                              <m:ctrlPr>
                                <a:rPr lang="de-DE" sz="2400" i="1">
                                  <a:latin typeface="Cambria Math" panose="02040503050406030204" pitchFamily="18" charset="0"/>
                                </a:rPr>
                              </m:ctrlPr>
                            </m:sSubPr>
                            <m:e>
                              <m:r>
                                <a:rPr lang="de-DE" sz="2400" i="1">
                                  <a:latin typeface="Cambria Math" panose="02040503050406030204" pitchFamily="18" charset="0"/>
                                </a:rPr>
                                <m:t>𝑐</m:t>
                              </m:r>
                            </m:e>
                            <m:sub>
                              <m:r>
                                <a:rPr lang="de-DE" sz="2400" i="1">
                                  <a:latin typeface="Cambria Math" panose="02040503050406030204" pitchFamily="18" charset="0"/>
                                </a:rPr>
                                <m:t>2</m:t>
                              </m:r>
                            </m:sub>
                          </m:sSub>
                        </m:e>
                      </m:d>
                    </m:oMath>
                  </m:oMathPara>
                </a14:m>
                <a:endParaRPr lang="de-DE" sz="2400" dirty="0"/>
              </a:p>
              <a:p>
                <a:endParaRPr lang="de-DE" sz="2400" dirty="0"/>
              </a:p>
              <a:p>
                <a:pPr/>
                <a14:m>
                  <m:oMathPara xmlns:m="http://schemas.openxmlformats.org/officeDocument/2006/math">
                    <m:oMathParaPr>
                      <m:jc m:val="left"/>
                    </m:oMathParaPr>
                    <m:oMath xmlns:m="http://schemas.openxmlformats.org/officeDocument/2006/math">
                      <m:r>
                        <a:rPr lang="de-DE" sz="2400" i="1">
                          <a:latin typeface="Cambria Math" panose="02040503050406030204" pitchFamily="18" charset="0"/>
                        </a:rPr>
                        <m:t>𝑆</m:t>
                      </m:r>
                      <m:d>
                        <m:dPr>
                          <m:ctrlPr>
                            <a:rPr lang="de-DE" sz="2400" i="1">
                              <a:latin typeface="Cambria Math" panose="02040503050406030204" pitchFamily="18" charset="0"/>
                            </a:rPr>
                          </m:ctrlPr>
                        </m:dPr>
                        <m:e>
                          <m:r>
                            <a:rPr lang="de-DE" sz="2400" i="1">
                              <a:latin typeface="Cambria Math" panose="02040503050406030204" pitchFamily="18" charset="0"/>
                            </a:rPr>
                            <m:t>𝑥</m:t>
                          </m:r>
                        </m:e>
                      </m:d>
                      <m:r>
                        <a:rPr lang="de-DE" sz="2400" i="1">
                          <a:latin typeface="Cambria Math" panose="02040503050406030204" pitchFamily="18" charset="0"/>
                        </a:rPr>
                        <m:t>= </m:t>
                      </m:r>
                      <m:f>
                        <m:fPr>
                          <m:ctrlPr>
                            <a:rPr lang="de-DE" sz="2400" i="1">
                              <a:latin typeface="Cambria Math" panose="02040503050406030204" pitchFamily="18" charset="0"/>
                            </a:rPr>
                          </m:ctrlPr>
                        </m:fPr>
                        <m:num>
                          <m:r>
                            <a:rPr lang="de-DE" sz="2400" i="1">
                              <a:latin typeface="Cambria Math" panose="02040503050406030204" pitchFamily="18" charset="0"/>
                            </a:rPr>
                            <m:t>1</m:t>
                          </m:r>
                        </m:num>
                        <m:den>
                          <m:r>
                            <a:rPr lang="de-DE" sz="2400" i="1">
                              <a:latin typeface="Cambria Math" panose="02040503050406030204" pitchFamily="18" charset="0"/>
                            </a:rPr>
                            <m:t>2</m:t>
                          </m:r>
                        </m:den>
                      </m:f>
                      <m:r>
                        <a:rPr lang="de-DE" sz="2400" i="1">
                          <a:latin typeface="Cambria Math" panose="02040503050406030204" pitchFamily="18" charset="0"/>
                        </a:rPr>
                        <m:t>+ </m:t>
                      </m:r>
                      <m:f>
                        <m:fPr>
                          <m:ctrlPr>
                            <a:rPr lang="de-DE" sz="2400" i="1">
                              <a:latin typeface="Cambria Math" panose="02040503050406030204" pitchFamily="18" charset="0"/>
                            </a:rPr>
                          </m:ctrlPr>
                        </m:fPr>
                        <m:num>
                          <m:r>
                            <a:rPr lang="de-DE" sz="2400" i="1">
                              <a:latin typeface="Cambria Math" panose="02040503050406030204" pitchFamily="18" charset="0"/>
                            </a:rPr>
                            <m:t>𝑥</m:t>
                          </m:r>
                        </m:num>
                        <m:den>
                          <m:r>
                            <a:rPr lang="de-DE" sz="2400" i="1">
                              <a:latin typeface="Cambria Math" panose="02040503050406030204" pitchFamily="18" charset="0"/>
                            </a:rPr>
                            <m:t>2 </m:t>
                          </m:r>
                          <m:rad>
                            <m:radPr>
                              <m:degHide m:val="on"/>
                              <m:ctrlPr>
                                <a:rPr lang="de-DE" sz="2400" i="1">
                                  <a:latin typeface="Cambria Math" panose="02040503050406030204" pitchFamily="18" charset="0"/>
                                </a:rPr>
                              </m:ctrlPr>
                            </m:radPr>
                            <m:deg/>
                            <m:e>
                              <m:r>
                                <a:rPr lang="de-DE" sz="2400" i="1">
                                  <a:latin typeface="Cambria Math" panose="02040503050406030204" pitchFamily="18" charset="0"/>
                                </a:rPr>
                                <m:t>1+</m:t>
                              </m:r>
                              <m:sSup>
                                <m:sSupPr>
                                  <m:ctrlPr>
                                    <a:rPr lang="de-DE" sz="2400" i="1">
                                      <a:latin typeface="Cambria Math" panose="02040503050406030204" pitchFamily="18" charset="0"/>
                                    </a:rPr>
                                  </m:ctrlPr>
                                </m:sSupPr>
                                <m:e>
                                  <m:r>
                                    <a:rPr lang="de-DE" sz="2400" i="1">
                                      <a:latin typeface="Cambria Math" panose="02040503050406030204" pitchFamily="18" charset="0"/>
                                    </a:rPr>
                                    <m:t>𝑥</m:t>
                                  </m:r>
                                </m:e>
                                <m:sup>
                                  <m:r>
                                    <a:rPr lang="de-DE" sz="2400" i="1">
                                      <a:latin typeface="Cambria Math" panose="02040503050406030204" pitchFamily="18" charset="0"/>
                                    </a:rPr>
                                    <m:t>2</m:t>
                                  </m:r>
                                </m:sup>
                              </m:sSup>
                            </m:e>
                          </m:rad>
                        </m:den>
                      </m:f>
                    </m:oMath>
                  </m:oMathPara>
                </a14:m>
                <a:endParaRPr lang="de-DE" sz="2400" dirty="0"/>
              </a:p>
            </p:txBody>
          </p:sp>
        </mc:Choice>
        <mc:Fallback>
          <p:sp>
            <p:nvSpPr>
              <p:cNvPr id="9" name="TextBox 8"/>
              <p:cNvSpPr txBox="1">
                <a:spLocks noRot="1" noChangeAspect="1" noMove="1" noResize="1" noEditPoints="1" noAdjustHandles="1" noChangeArrowheads="1" noChangeShapeType="1" noTextEdit="1"/>
              </p:cNvSpPr>
              <p:nvPr/>
            </p:nvSpPr>
            <p:spPr>
              <a:xfrm>
                <a:off x="7715719" y="1614058"/>
                <a:ext cx="3704149" cy="1593962"/>
              </a:xfrm>
              <a:prstGeom prst="rect">
                <a:avLst/>
              </a:prstGeom>
              <a:blipFill rotWithShape="0">
                <a:blip r:embed="rId5"/>
                <a:stretch>
                  <a:fillRect l="-1483"/>
                </a:stretch>
              </a:blipFill>
            </p:spPr>
            <p:txBody>
              <a:bodyPr/>
              <a:lstStyle/>
              <a:p>
                <a:r>
                  <a:rPr lang="de-DE">
                    <a:noFill/>
                  </a:rPr>
                  <a:t> </a:t>
                </a:r>
              </a:p>
            </p:txBody>
          </p:sp>
        </mc:Fallback>
      </mc:AlternateContent>
      <p:pic>
        <p:nvPicPr>
          <p:cNvPr id="10" name="Picture 9"/>
          <p:cNvPicPr>
            <a:picLocks noChangeAspect="1"/>
          </p:cNvPicPr>
          <p:nvPr/>
        </p:nvPicPr>
        <p:blipFill rotWithShape="1">
          <a:blip r:embed="rId6" cstate="print">
            <a:extLst>
              <a:ext uri="{28A0092B-C50C-407E-A947-70E740481C1C}">
                <a14:useLocalDpi xmlns:a14="http://schemas.microsoft.com/office/drawing/2010/main" val="0"/>
              </a:ext>
            </a:extLst>
          </a:blip>
          <a:srcRect t="1672"/>
          <a:stretch/>
        </p:blipFill>
        <p:spPr>
          <a:xfrm>
            <a:off x="7499695" y="3567898"/>
            <a:ext cx="4320480" cy="3024983"/>
          </a:xfrm>
          <a:prstGeom prst="rect">
            <a:avLst/>
          </a:prstGeom>
          <a:ln w="38100" cap="sq">
            <a:solidFill>
              <a:schemeClr val="tx2"/>
            </a:solidFill>
            <a:prstDash val="solid"/>
            <a:miter lim="800000"/>
          </a:ln>
          <a:effectLst>
            <a:outerShdw blurRad="50800" dist="38100" dir="2700000" algn="tl" rotWithShape="0">
              <a:schemeClr val="tx2">
                <a:alpha val="43000"/>
              </a:schemeClr>
            </a:outerShdw>
          </a:effectLst>
        </p:spPr>
      </p:pic>
      <p:sp>
        <p:nvSpPr>
          <p:cNvPr id="8" name="TextBox 7"/>
          <p:cNvSpPr txBox="1"/>
          <p:nvPr/>
        </p:nvSpPr>
        <p:spPr>
          <a:xfrm>
            <a:off x="8849120" y="389754"/>
            <a:ext cx="1842236" cy="461665"/>
          </a:xfrm>
          <a:prstGeom prst="rect">
            <a:avLst/>
          </a:prstGeom>
          <a:noFill/>
          <a:ln>
            <a:noFill/>
          </a:ln>
        </p:spPr>
        <p:txBody>
          <a:bodyPr wrap="none" rtlCol="0">
            <a:spAutoFit/>
          </a:bodyPr>
          <a:lstStyle/>
          <a:p>
            <a:r>
              <a:rPr lang="de-DE" sz="2400" dirty="0" smtClean="0">
                <a:ln w="0"/>
                <a:solidFill>
                  <a:schemeClr val="tx2"/>
                </a:solidFill>
              </a:rPr>
              <a:t>3 </a:t>
            </a:r>
            <a:r>
              <a:rPr lang="de-DE" sz="2400" dirty="0" err="1" smtClean="0">
                <a:ln w="0"/>
                <a:solidFill>
                  <a:schemeClr val="tx2"/>
                </a:solidFill>
              </a:rPr>
              <a:t>coefficients</a:t>
            </a:r>
            <a:endParaRPr lang="de-DE" sz="2400" dirty="0">
              <a:ln w="0"/>
              <a:solidFill>
                <a:schemeClr val="tx2"/>
              </a:solidFill>
            </a:endParaRPr>
          </a:p>
        </p:txBody>
      </p:sp>
      <p:cxnSp>
        <p:nvCxnSpPr>
          <p:cNvPr id="11" name="Straight Arrow Connector 10"/>
          <p:cNvCxnSpPr/>
          <p:nvPr/>
        </p:nvCxnSpPr>
        <p:spPr>
          <a:xfrm flipH="1">
            <a:off x="9230864" y="851419"/>
            <a:ext cx="756084" cy="827606"/>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9986948" y="851419"/>
            <a:ext cx="108011" cy="827606"/>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9986948" y="851419"/>
            <a:ext cx="818043" cy="827606"/>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95344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par>
                                <p:cTn id="17" presetID="22" presetClass="entr" presetSubtype="8"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355" y="1391642"/>
            <a:ext cx="3835809" cy="38358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a:xfrm>
            <a:off x="2489370" y="6182746"/>
            <a:ext cx="2844800" cy="365125"/>
          </a:xfrm>
        </p:spPr>
        <p:txBody>
          <a:bodyPr/>
          <a:lstStyle/>
          <a:p>
            <a:endParaRPr lang="de-DE" dirty="0">
              <a:solidFill>
                <a:srgbClr val="000000"/>
              </a:solidFill>
            </a:endParaRPr>
          </a:p>
        </p:txBody>
      </p:sp>
      <p:sp>
        <p:nvSpPr>
          <p:cNvPr id="33" name="Right Arrow 32"/>
          <p:cNvSpPr/>
          <p:nvPr/>
        </p:nvSpPr>
        <p:spPr>
          <a:xfrm rot="10800000" flipH="1">
            <a:off x="4763182" y="2046255"/>
            <a:ext cx="1886175" cy="576064"/>
          </a:xfrm>
          <a:prstGeom prst="rightArrow">
            <a:avLst/>
          </a:prstGeom>
          <a:ln>
            <a:solidFill>
              <a:schemeClr val="tx1"/>
            </a:solidFill>
          </a:ln>
          <a:effectLst>
            <a:outerShdw blurRad="50800" dist="38100" dir="2700000" algn="tl" rotWithShape="0">
              <a:schemeClr val="tx1">
                <a:alpha val="40000"/>
              </a:scheme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de-DE">
              <a:ln w="0"/>
              <a:solidFill>
                <a:schemeClr val="accent1"/>
              </a:solidFill>
              <a:effectLst>
                <a:outerShdw blurRad="38100" dist="25400" dir="5400000" algn="ctr" rotWithShape="0">
                  <a:srgbClr val="6E747A">
                    <a:alpha val="43000"/>
                  </a:srgbClr>
                </a:outerShdw>
              </a:effectLst>
            </a:endParaRPr>
          </a:p>
        </p:txBody>
      </p:sp>
      <p:cxnSp>
        <p:nvCxnSpPr>
          <p:cNvPr id="12" name="Straight Connector 11"/>
          <p:cNvCxnSpPr/>
          <p:nvPr/>
        </p:nvCxnSpPr>
        <p:spPr>
          <a:xfrm flipV="1">
            <a:off x="1227296" y="3941708"/>
            <a:ext cx="921332" cy="66912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1248577" y="4905491"/>
            <a:ext cx="900051" cy="158981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23402" t="14287" r="3671" b="1399"/>
          <a:stretch/>
        </p:blipFill>
        <p:spPr>
          <a:xfrm>
            <a:off x="2168168" y="3941708"/>
            <a:ext cx="3589000" cy="25714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5" name="TextBox 44"/>
          <p:cNvSpPr txBox="1"/>
          <p:nvPr/>
        </p:nvSpPr>
        <p:spPr>
          <a:xfrm>
            <a:off x="4627450" y="893073"/>
            <a:ext cx="2157640" cy="1015663"/>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3000" dirty="0" err="1" smtClean="0">
                <a:ln w="6350">
                  <a:noFill/>
                </a:ln>
                <a:solidFill>
                  <a:schemeClr val="tx1"/>
                </a:solidFill>
                <a:latin typeface="Calibri" pitchFamily="34" charset="0"/>
                <a:ea typeface="+mj-ea"/>
                <a:cs typeface="+mj-cs"/>
              </a:rPr>
              <a:t>Spectral</a:t>
            </a:r>
            <a:r>
              <a:rPr lang="de-DE" sz="3000" dirty="0" smtClean="0">
                <a:ln w="6350">
                  <a:noFill/>
                </a:ln>
                <a:solidFill>
                  <a:schemeClr val="tx2"/>
                </a:solidFill>
                <a:latin typeface="Calibri" pitchFamily="34" charset="0"/>
                <a:ea typeface="+mj-ea"/>
                <a:cs typeface="+mj-cs"/>
              </a:rPr>
              <a:t> </a:t>
            </a:r>
            <a:r>
              <a:rPr lang="de-DE" sz="3000" dirty="0" err="1" smtClean="0">
                <a:ln w="6350">
                  <a:noFill/>
                </a:ln>
                <a:solidFill>
                  <a:schemeClr val="tx1"/>
                </a:solidFill>
                <a:latin typeface="Calibri" pitchFamily="34" charset="0"/>
                <a:ea typeface="+mj-ea"/>
                <a:cs typeface="+mj-cs"/>
              </a:rPr>
              <a:t>Upsampling</a:t>
            </a:r>
            <a:endParaRPr lang="de-DE" sz="3000" dirty="0" smtClean="0">
              <a:ln w="6350">
                <a:noFill/>
              </a:ln>
              <a:solidFill>
                <a:schemeClr val="tx1"/>
              </a:solidFill>
              <a:latin typeface="Calibri" pitchFamily="34" charset="0"/>
              <a:ea typeface="+mj-ea"/>
              <a:cs typeface="+mj-cs"/>
            </a:endParaRPr>
          </a:p>
        </p:txBody>
      </p:sp>
      <p:sp>
        <p:nvSpPr>
          <p:cNvPr id="4" name="Rectangle 3"/>
          <p:cNvSpPr/>
          <p:nvPr/>
        </p:nvSpPr>
        <p:spPr>
          <a:xfrm>
            <a:off x="1227296" y="4610833"/>
            <a:ext cx="288032" cy="294658"/>
          </a:xfrm>
          <a:prstGeom prst="rect">
            <a:avLst/>
          </a:prstGeom>
          <a:noFill/>
          <a:ln w="381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TextBox 46"/>
          <p:cNvSpPr txBox="1"/>
          <p:nvPr/>
        </p:nvSpPr>
        <p:spPr>
          <a:xfrm>
            <a:off x="311816" y="893073"/>
            <a:ext cx="1769202" cy="553998"/>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3000" kern="1200" noProof="0" dirty="0" smtClean="0">
                <a:ln w="6350">
                  <a:noFill/>
                </a:ln>
                <a:latin typeface="Calibri" pitchFamily="34" charset="0"/>
                <a:ea typeface="+mj-ea"/>
                <a:cs typeface="+mj-cs"/>
              </a:rPr>
              <a:t>RGB Asset</a:t>
            </a:r>
            <a:endParaRPr kumimoji="0" lang="de-DE" sz="3000" kern="1200" noProof="0" dirty="0" smtClean="0">
              <a:ln w="6350">
                <a:noFill/>
              </a:ln>
              <a:latin typeface="Calibri" pitchFamily="34" charset="0"/>
              <a:ea typeface="+mj-ea"/>
              <a:cs typeface="+mj-cs"/>
            </a:endParaRPr>
          </a:p>
        </p:txBody>
      </p:sp>
      <p:sp>
        <p:nvSpPr>
          <p:cNvPr id="48" name="TextBox 47"/>
          <p:cNvSpPr txBox="1"/>
          <p:nvPr/>
        </p:nvSpPr>
        <p:spPr>
          <a:xfrm>
            <a:off x="7125832" y="893073"/>
            <a:ext cx="1891415" cy="553998"/>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3000" dirty="0" smtClean="0">
                <a:ln w="6350">
                  <a:noFill/>
                </a:ln>
                <a:latin typeface="Calibri" pitchFamily="34" charset="0"/>
                <a:ea typeface="+mj-ea"/>
                <a:cs typeface="+mj-cs"/>
              </a:rPr>
              <a:t>Real World</a:t>
            </a:r>
            <a:endParaRPr kumimoji="0" lang="de-DE" sz="3000" kern="1200" noProof="0" dirty="0" smtClean="0">
              <a:ln w="6350">
                <a:noFill/>
              </a:ln>
              <a:latin typeface="Calibri" pitchFamily="34" charset="0"/>
              <a:ea typeface="+mj-ea"/>
              <a:cs typeface="+mj-cs"/>
            </a:endParaRPr>
          </a:p>
        </p:txBody>
      </p:sp>
      <p:grpSp>
        <p:nvGrpSpPr>
          <p:cNvPr id="51" name="Group 50"/>
          <p:cNvGrpSpPr/>
          <p:nvPr/>
        </p:nvGrpSpPr>
        <p:grpSpPr>
          <a:xfrm>
            <a:off x="6785090" y="1395491"/>
            <a:ext cx="5225393" cy="3615610"/>
            <a:chOff x="6785090" y="1469574"/>
            <a:chExt cx="5225393" cy="3615610"/>
          </a:xfrm>
        </p:grpSpPr>
        <p:pic>
          <p:nvPicPr>
            <p:cNvPr id="23" name="Picture 22"/>
            <p:cNvPicPr>
              <a:picLocks noChangeAspect="1"/>
            </p:cNvPicPr>
            <p:nvPr/>
          </p:nvPicPr>
          <p:blipFill rotWithShape="1">
            <a:blip r:embed="rId5" cstate="print">
              <a:extLst>
                <a:ext uri="{28A0092B-C50C-407E-A947-70E740481C1C}">
                  <a14:useLocalDpi xmlns:a14="http://schemas.microsoft.com/office/drawing/2010/main" val="0"/>
                </a:ext>
              </a:extLst>
            </a:blip>
            <a:srcRect t="9654" b="1864"/>
            <a:stretch/>
          </p:blipFill>
          <p:spPr>
            <a:xfrm>
              <a:off x="6785090" y="1469574"/>
              <a:ext cx="5225393" cy="3615610"/>
            </a:xfrm>
            <a:prstGeom prst="rect">
              <a:avLst/>
            </a:prstGeom>
          </p:spPr>
        </p:pic>
        <p:pic>
          <p:nvPicPr>
            <p:cNvPr id="49" name="Picture 48" descr="http://www.srh.noaa.gov/jetstream/clouds/images/visible_spectrum.jpg"/>
            <p:cNvPicPr>
              <a:picLocks noChangeArrowheads="1"/>
            </p:cNvPicPr>
            <p:nvPr/>
          </p:nvPicPr>
          <p:blipFill rotWithShape="1">
            <a:blip r:embed="rId6">
              <a:extLst>
                <a:ext uri="{28A0092B-C50C-407E-A947-70E740481C1C}">
                  <a14:useLocalDpi xmlns:a14="http://schemas.microsoft.com/office/drawing/2010/main" val="0"/>
                </a:ext>
              </a:extLst>
            </a:blip>
            <a:srcRect l="11823" t="46935" r="10379" b="31378"/>
            <a:stretch/>
          </p:blipFill>
          <p:spPr bwMode="auto">
            <a:xfrm>
              <a:off x="7260827" y="4398300"/>
              <a:ext cx="4644000" cy="1080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737629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par>
                          <p:cTn id="13" fill="hold">
                            <p:stCondLst>
                              <p:cond delay="0"/>
                            </p:stCondLst>
                            <p:childTnLst>
                              <p:par>
                                <p:cTn id="14" presetID="22" presetClass="entr" presetSubtype="8" fill="hold" nodeType="afterEffect">
                                  <p:stCondLst>
                                    <p:cond delay="10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par>
                                <p:cTn id="17" presetID="22" presetClass="entr" presetSubtype="8" fill="hold" nodeType="withEffect">
                                  <p:stCondLst>
                                    <p:cond delay="100"/>
                                  </p:stCondLst>
                                  <p:childTnLst>
                                    <p:set>
                                      <p:cBhvr>
                                        <p:cTn id="18" dur="1" fill="hold">
                                          <p:stCondLst>
                                            <p:cond delay="0"/>
                                          </p:stCondLst>
                                        </p:cTn>
                                        <p:tgtEl>
                                          <p:spTgt spid="38"/>
                                        </p:tgtEl>
                                        <p:attrNameLst>
                                          <p:attrName>style.visibility</p:attrName>
                                        </p:attrNameLst>
                                      </p:cBhvr>
                                      <p:to>
                                        <p:strVal val="visible"/>
                                      </p:to>
                                    </p:set>
                                    <p:animEffect transition="in" filter="wipe(left)">
                                      <p:cBhvr>
                                        <p:cTn id="19" dur="500"/>
                                        <p:tgtEl>
                                          <p:spTgt spid="38"/>
                                        </p:tgtEl>
                                      </p:cBhvr>
                                    </p:animEffect>
                                  </p:childTnLst>
                                </p:cTn>
                              </p:par>
                              <p:par>
                                <p:cTn id="20" presetID="10" presetClass="entr" presetSubtype="0" fill="hold" nodeType="withEffect">
                                  <p:stCondLst>
                                    <p:cond delay="60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3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wipe(left)">
                                      <p:cBhvr>
                                        <p:cTn id="27" dur="500"/>
                                        <p:tgtEl>
                                          <p:spTgt spid="33"/>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45" grpId="0" animBg="1"/>
      <p:bldP spid="4" grpId="0" animBg="1"/>
      <p:bldP spid="4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559" y="1211138"/>
            <a:ext cx="8551842" cy="4923899"/>
          </a:xfrm>
          <a:prstGeom prst="rect">
            <a:avLst/>
          </a:prstGeom>
        </p:spPr>
      </p:pic>
      <p:pic>
        <p:nvPicPr>
          <p:cNvPr id="26" name="Pictur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366" y="1212373"/>
            <a:ext cx="8551842" cy="4923899"/>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751" y="1212373"/>
            <a:ext cx="8551842" cy="4923899"/>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0751" y="1212373"/>
            <a:ext cx="8551842" cy="4923899"/>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0752" y="1212373"/>
            <a:ext cx="8551841" cy="4923899"/>
          </a:xfrm>
          <a:prstGeom prst="rect">
            <a:avLst/>
          </a:prstGeom>
        </p:spPr>
      </p:pic>
      <p:sp>
        <p:nvSpPr>
          <p:cNvPr id="2" name="Title 1"/>
          <p:cNvSpPr>
            <a:spLocks noGrp="1"/>
          </p:cNvSpPr>
          <p:nvPr>
            <p:ph type="title"/>
          </p:nvPr>
        </p:nvSpPr>
        <p:spPr/>
        <p:txBody>
          <a:bodyPr/>
          <a:lstStyle/>
          <a:p>
            <a:r>
              <a:rPr lang="de-DE" dirty="0" err="1" smtClean="0"/>
              <a:t>Spectral</a:t>
            </a:r>
            <a:r>
              <a:rPr lang="de-DE" dirty="0" smtClean="0"/>
              <a:t> </a:t>
            </a:r>
            <a:r>
              <a:rPr lang="de-DE" dirty="0" err="1" smtClean="0"/>
              <a:t>Upsampling</a:t>
            </a:r>
            <a:endParaRPr lang="de-DE" dirty="0"/>
          </a:p>
        </p:txBody>
      </p:sp>
      <p:sp>
        <p:nvSpPr>
          <p:cNvPr id="19" name="Rectangle 18"/>
          <p:cNvSpPr/>
          <p:nvPr/>
        </p:nvSpPr>
        <p:spPr>
          <a:xfrm>
            <a:off x="7499695" y="264399"/>
            <a:ext cx="4320480" cy="3096345"/>
          </a:xfrm>
          <a:prstGeom prst="rect">
            <a:avLst/>
          </a:prstGeom>
          <a:ln w="38100">
            <a:solidFill>
              <a:schemeClr val="tx2"/>
            </a:solidFill>
          </a:ln>
          <a:effectLst>
            <a:outerShdw blurRad="50800" dist="38100" dir="2700000" algn="tl" rotWithShape="0">
              <a:schemeClr val="tx2">
                <a:alpha val="40000"/>
              </a:scheme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de-DE"/>
          </a:p>
        </p:txBody>
      </p:sp>
      <mc:AlternateContent xmlns:mc="http://schemas.openxmlformats.org/markup-compatibility/2006">
        <mc:Choice xmlns:a14="http://schemas.microsoft.com/office/drawing/2010/main" Requires="a14">
          <p:sp>
            <p:nvSpPr>
              <p:cNvPr id="20" name="TextBox 19"/>
              <p:cNvSpPr txBox="1"/>
              <p:nvPr/>
            </p:nvSpPr>
            <p:spPr>
              <a:xfrm>
                <a:off x="7715718" y="1614058"/>
                <a:ext cx="3704149" cy="830997"/>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de-DE" sz="2400" i="1">
                          <a:latin typeface="Cambria Math" panose="02040503050406030204" pitchFamily="18" charset="0"/>
                        </a:rPr>
                        <m:t>𝑓</m:t>
                      </m:r>
                      <m:d>
                        <m:dPr>
                          <m:ctrlPr>
                            <a:rPr lang="de-DE" sz="2400" i="1">
                              <a:latin typeface="Cambria Math" panose="02040503050406030204" pitchFamily="18" charset="0"/>
                            </a:rPr>
                          </m:ctrlPr>
                        </m:dPr>
                        <m:e>
                          <m:r>
                            <a:rPr lang="de-DE" sz="2400" i="1">
                              <a:latin typeface="Cambria Math" panose="02040503050406030204" pitchFamily="18" charset="0"/>
                            </a:rPr>
                            <m:t>𝜆</m:t>
                          </m:r>
                        </m:e>
                      </m:d>
                      <m:r>
                        <a:rPr lang="de-DE" sz="2400" i="1">
                          <a:latin typeface="Cambria Math" panose="02040503050406030204" pitchFamily="18" charset="0"/>
                        </a:rPr>
                        <m:t>=</m:t>
                      </m:r>
                      <m:r>
                        <a:rPr lang="de-DE" sz="2400" i="1" smtClean="0">
                          <a:solidFill>
                            <a:schemeClr val="bg1"/>
                          </a:solidFill>
                          <a:latin typeface="Cambria Math" panose="02040503050406030204" pitchFamily="18" charset="0"/>
                        </a:rPr>
                        <m:t>𝑆</m:t>
                      </m:r>
                      <m:d>
                        <m:dPr>
                          <m:ctrlPr>
                            <a:rPr lang="de-DE" sz="2400" i="1">
                              <a:latin typeface="Cambria Math" panose="02040503050406030204" pitchFamily="18" charset="0"/>
                            </a:rPr>
                          </m:ctrlPr>
                        </m:dPr>
                        <m:e>
                          <m:sSub>
                            <m:sSubPr>
                              <m:ctrlPr>
                                <a:rPr lang="de-DE" sz="2400" i="1">
                                  <a:latin typeface="Cambria Math" panose="02040503050406030204" pitchFamily="18" charset="0"/>
                                </a:rPr>
                              </m:ctrlPr>
                            </m:sSubPr>
                            <m:e>
                              <m:r>
                                <a:rPr lang="de-DE" sz="2400" i="1">
                                  <a:latin typeface="Cambria Math" panose="02040503050406030204" pitchFamily="18" charset="0"/>
                                </a:rPr>
                                <m:t>𝑐</m:t>
                              </m:r>
                            </m:e>
                            <m:sub>
                              <m:r>
                                <a:rPr lang="de-DE" sz="2400" i="1">
                                  <a:latin typeface="Cambria Math" panose="02040503050406030204" pitchFamily="18" charset="0"/>
                                </a:rPr>
                                <m:t>0</m:t>
                              </m:r>
                            </m:sub>
                          </m:sSub>
                          <m:sSup>
                            <m:sSupPr>
                              <m:ctrlPr>
                                <a:rPr lang="de-DE" sz="2400" i="1">
                                  <a:latin typeface="Cambria Math" panose="02040503050406030204" pitchFamily="18" charset="0"/>
                                </a:rPr>
                              </m:ctrlPr>
                            </m:sSupPr>
                            <m:e>
                              <m:r>
                                <a:rPr lang="de-DE" sz="2400" i="1">
                                  <a:latin typeface="Cambria Math" panose="02040503050406030204" pitchFamily="18" charset="0"/>
                                </a:rPr>
                                <m:t>𝜆</m:t>
                              </m:r>
                            </m:e>
                            <m:sup>
                              <m:r>
                                <a:rPr lang="de-DE" sz="2400" i="1">
                                  <a:latin typeface="Cambria Math" panose="02040503050406030204" pitchFamily="18" charset="0"/>
                                </a:rPr>
                                <m:t>2</m:t>
                              </m:r>
                            </m:sup>
                          </m:sSup>
                          <m:r>
                            <a:rPr lang="de-DE" sz="2400" i="1">
                              <a:latin typeface="Cambria Math" panose="02040503050406030204" pitchFamily="18" charset="0"/>
                            </a:rPr>
                            <m:t>+</m:t>
                          </m:r>
                          <m:sSub>
                            <m:sSubPr>
                              <m:ctrlPr>
                                <a:rPr lang="de-DE" sz="2400" i="1">
                                  <a:latin typeface="Cambria Math" panose="02040503050406030204" pitchFamily="18" charset="0"/>
                                </a:rPr>
                              </m:ctrlPr>
                            </m:sSubPr>
                            <m:e>
                              <m:r>
                                <a:rPr lang="de-DE" sz="2400" i="1">
                                  <a:latin typeface="Cambria Math" panose="02040503050406030204" pitchFamily="18" charset="0"/>
                                </a:rPr>
                                <m:t>𝑐</m:t>
                              </m:r>
                            </m:e>
                            <m:sub>
                              <m:r>
                                <a:rPr lang="de-DE" sz="2400" i="1">
                                  <a:latin typeface="Cambria Math" panose="02040503050406030204" pitchFamily="18" charset="0"/>
                                </a:rPr>
                                <m:t>1</m:t>
                              </m:r>
                            </m:sub>
                          </m:sSub>
                          <m:r>
                            <a:rPr lang="de-DE" sz="2400" i="1">
                              <a:latin typeface="Cambria Math" panose="02040503050406030204" pitchFamily="18" charset="0"/>
                            </a:rPr>
                            <m:t>𝜆</m:t>
                          </m:r>
                          <m:r>
                            <a:rPr lang="de-DE" sz="2400" i="1">
                              <a:latin typeface="Cambria Math" panose="02040503050406030204" pitchFamily="18" charset="0"/>
                            </a:rPr>
                            <m:t>+</m:t>
                          </m:r>
                          <m:sSub>
                            <m:sSubPr>
                              <m:ctrlPr>
                                <a:rPr lang="de-DE" sz="2400" i="1">
                                  <a:latin typeface="Cambria Math" panose="02040503050406030204" pitchFamily="18" charset="0"/>
                                </a:rPr>
                              </m:ctrlPr>
                            </m:sSubPr>
                            <m:e>
                              <m:r>
                                <a:rPr lang="de-DE" sz="2400" i="1">
                                  <a:latin typeface="Cambria Math" panose="02040503050406030204" pitchFamily="18" charset="0"/>
                                </a:rPr>
                                <m:t>𝑐</m:t>
                              </m:r>
                            </m:e>
                            <m:sub>
                              <m:r>
                                <a:rPr lang="de-DE" sz="2400" i="1">
                                  <a:latin typeface="Cambria Math" panose="02040503050406030204" pitchFamily="18" charset="0"/>
                                </a:rPr>
                                <m:t>2</m:t>
                              </m:r>
                            </m:sub>
                          </m:sSub>
                        </m:e>
                      </m:d>
                    </m:oMath>
                  </m:oMathPara>
                </a14:m>
                <a:endParaRPr lang="de-DE" sz="2400" dirty="0"/>
              </a:p>
              <a:p>
                <a:endParaRPr lang="de-DE" sz="2400" dirty="0"/>
              </a:p>
            </p:txBody>
          </p:sp>
        </mc:Choice>
        <mc:Fallback>
          <p:sp>
            <p:nvSpPr>
              <p:cNvPr id="20" name="TextBox 19"/>
              <p:cNvSpPr txBox="1">
                <a:spLocks noRot="1" noChangeAspect="1" noMove="1" noResize="1" noEditPoints="1" noAdjustHandles="1" noChangeArrowheads="1" noChangeShapeType="1" noTextEdit="1"/>
              </p:cNvSpPr>
              <p:nvPr/>
            </p:nvSpPr>
            <p:spPr>
              <a:xfrm>
                <a:off x="7715718" y="1614058"/>
                <a:ext cx="3704149" cy="830997"/>
              </a:xfrm>
              <a:prstGeom prst="rect">
                <a:avLst/>
              </a:prstGeom>
              <a:blipFill rotWithShape="0">
                <a:blip r:embed="rId7"/>
                <a:stretch>
                  <a:fillRect l="-1483"/>
                </a:stretch>
              </a:blipFill>
            </p:spPr>
            <p:txBody>
              <a:bodyPr/>
              <a:lstStyle/>
              <a:p>
                <a:r>
                  <a:rPr lang="de-DE">
                    <a:noFill/>
                  </a:rPr>
                  <a:t> </a:t>
                </a:r>
              </a:p>
            </p:txBody>
          </p:sp>
        </mc:Fallback>
      </mc:AlternateContent>
      <mc:AlternateContent xmlns:mc="http://schemas.openxmlformats.org/markup-compatibility/2006">
        <mc:Choice xmlns:a14="http://schemas.microsoft.com/office/drawing/2010/main" Requires="a14">
          <p:sp>
            <p:nvSpPr>
              <p:cNvPr id="21" name="TextBox 20"/>
              <p:cNvSpPr txBox="1"/>
              <p:nvPr/>
            </p:nvSpPr>
            <p:spPr>
              <a:xfrm>
                <a:off x="7715719" y="1614058"/>
                <a:ext cx="3704149" cy="1593962"/>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de-DE" sz="2400" i="1">
                          <a:latin typeface="Cambria Math" panose="02040503050406030204" pitchFamily="18" charset="0"/>
                        </a:rPr>
                        <m:t>𝑓</m:t>
                      </m:r>
                      <m:d>
                        <m:dPr>
                          <m:ctrlPr>
                            <a:rPr lang="de-DE" sz="2400" i="1">
                              <a:latin typeface="Cambria Math" panose="02040503050406030204" pitchFamily="18" charset="0"/>
                            </a:rPr>
                          </m:ctrlPr>
                        </m:dPr>
                        <m:e>
                          <m:r>
                            <a:rPr lang="de-DE" sz="2400" i="1">
                              <a:latin typeface="Cambria Math" panose="02040503050406030204" pitchFamily="18" charset="0"/>
                            </a:rPr>
                            <m:t>𝜆</m:t>
                          </m:r>
                        </m:e>
                      </m:d>
                      <m:r>
                        <a:rPr lang="de-DE" sz="2400" i="1">
                          <a:latin typeface="Cambria Math" panose="02040503050406030204" pitchFamily="18" charset="0"/>
                        </a:rPr>
                        <m:t>=</m:t>
                      </m:r>
                      <m:r>
                        <a:rPr lang="de-DE" sz="2400" i="1">
                          <a:latin typeface="Cambria Math" panose="02040503050406030204" pitchFamily="18" charset="0"/>
                        </a:rPr>
                        <m:t>𝑆</m:t>
                      </m:r>
                      <m:d>
                        <m:dPr>
                          <m:ctrlPr>
                            <a:rPr lang="de-DE" sz="2400" i="1">
                              <a:latin typeface="Cambria Math" panose="02040503050406030204" pitchFamily="18" charset="0"/>
                            </a:rPr>
                          </m:ctrlPr>
                        </m:dPr>
                        <m:e>
                          <m:sSub>
                            <m:sSubPr>
                              <m:ctrlPr>
                                <a:rPr lang="de-DE" sz="2400" i="1">
                                  <a:latin typeface="Cambria Math" panose="02040503050406030204" pitchFamily="18" charset="0"/>
                                </a:rPr>
                              </m:ctrlPr>
                            </m:sSubPr>
                            <m:e>
                              <m:r>
                                <a:rPr lang="de-DE" sz="2400" i="1">
                                  <a:latin typeface="Cambria Math" panose="02040503050406030204" pitchFamily="18" charset="0"/>
                                </a:rPr>
                                <m:t>𝑐</m:t>
                              </m:r>
                            </m:e>
                            <m:sub>
                              <m:r>
                                <a:rPr lang="de-DE" sz="2400" i="1">
                                  <a:latin typeface="Cambria Math" panose="02040503050406030204" pitchFamily="18" charset="0"/>
                                </a:rPr>
                                <m:t>0</m:t>
                              </m:r>
                            </m:sub>
                          </m:sSub>
                          <m:sSup>
                            <m:sSupPr>
                              <m:ctrlPr>
                                <a:rPr lang="de-DE" sz="2400" i="1">
                                  <a:latin typeface="Cambria Math" panose="02040503050406030204" pitchFamily="18" charset="0"/>
                                </a:rPr>
                              </m:ctrlPr>
                            </m:sSupPr>
                            <m:e>
                              <m:r>
                                <a:rPr lang="de-DE" sz="2400" i="1">
                                  <a:latin typeface="Cambria Math" panose="02040503050406030204" pitchFamily="18" charset="0"/>
                                </a:rPr>
                                <m:t>𝜆</m:t>
                              </m:r>
                            </m:e>
                            <m:sup>
                              <m:r>
                                <a:rPr lang="de-DE" sz="2400" i="1">
                                  <a:latin typeface="Cambria Math" panose="02040503050406030204" pitchFamily="18" charset="0"/>
                                </a:rPr>
                                <m:t>2</m:t>
                              </m:r>
                            </m:sup>
                          </m:sSup>
                          <m:r>
                            <a:rPr lang="de-DE" sz="2400" i="1">
                              <a:latin typeface="Cambria Math" panose="02040503050406030204" pitchFamily="18" charset="0"/>
                            </a:rPr>
                            <m:t>+</m:t>
                          </m:r>
                          <m:sSub>
                            <m:sSubPr>
                              <m:ctrlPr>
                                <a:rPr lang="de-DE" sz="2400" i="1">
                                  <a:latin typeface="Cambria Math" panose="02040503050406030204" pitchFamily="18" charset="0"/>
                                </a:rPr>
                              </m:ctrlPr>
                            </m:sSubPr>
                            <m:e>
                              <m:r>
                                <a:rPr lang="de-DE" sz="2400" i="1">
                                  <a:latin typeface="Cambria Math" panose="02040503050406030204" pitchFamily="18" charset="0"/>
                                </a:rPr>
                                <m:t>𝑐</m:t>
                              </m:r>
                            </m:e>
                            <m:sub>
                              <m:r>
                                <a:rPr lang="de-DE" sz="2400" i="1">
                                  <a:latin typeface="Cambria Math" panose="02040503050406030204" pitchFamily="18" charset="0"/>
                                </a:rPr>
                                <m:t>1</m:t>
                              </m:r>
                            </m:sub>
                          </m:sSub>
                          <m:r>
                            <a:rPr lang="de-DE" sz="2400" i="1">
                              <a:latin typeface="Cambria Math" panose="02040503050406030204" pitchFamily="18" charset="0"/>
                            </a:rPr>
                            <m:t>𝜆</m:t>
                          </m:r>
                          <m:r>
                            <a:rPr lang="de-DE" sz="2400" i="1">
                              <a:latin typeface="Cambria Math" panose="02040503050406030204" pitchFamily="18" charset="0"/>
                            </a:rPr>
                            <m:t>+</m:t>
                          </m:r>
                          <m:sSub>
                            <m:sSubPr>
                              <m:ctrlPr>
                                <a:rPr lang="de-DE" sz="2400" i="1">
                                  <a:latin typeface="Cambria Math" panose="02040503050406030204" pitchFamily="18" charset="0"/>
                                </a:rPr>
                              </m:ctrlPr>
                            </m:sSubPr>
                            <m:e>
                              <m:r>
                                <a:rPr lang="de-DE" sz="2400" i="1">
                                  <a:latin typeface="Cambria Math" panose="02040503050406030204" pitchFamily="18" charset="0"/>
                                </a:rPr>
                                <m:t>𝑐</m:t>
                              </m:r>
                            </m:e>
                            <m:sub>
                              <m:r>
                                <a:rPr lang="de-DE" sz="2400" i="1">
                                  <a:latin typeface="Cambria Math" panose="02040503050406030204" pitchFamily="18" charset="0"/>
                                </a:rPr>
                                <m:t>2</m:t>
                              </m:r>
                            </m:sub>
                          </m:sSub>
                        </m:e>
                      </m:d>
                    </m:oMath>
                  </m:oMathPara>
                </a14:m>
                <a:endParaRPr lang="de-DE" sz="2400" dirty="0"/>
              </a:p>
              <a:p>
                <a:endParaRPr lang="de-DE" sz="2400" dirty="0"/>
              </a:p>
              <a:p>
                <a:pPr/>
                <a14:m>
                  <m:oMathPara xmlns:m="http://schemas.openxmlformats.org/officeDocument/2006/math">
                    <m:oMathParaPr>
                      <m:jc m:val="left"/>
                    </m:oMathParaPr>
                    <m:oMath xmlns:m="http://schemas.openxmlformats.org/officeDocument/2006/math">
                      <m:r>
                        <a:rPr lang="de-DE" sz="2400" i="1">
                          <a:latin typeface="Cambria Math" panose="02040503050406030204" pitchFamily="18" charset="0"/>
                        </a:rPr>
                        <m:t>𝑆</m:t>
                      </m:r>
                      <m:d>
                        <m:dPr>
                          <m:ctrlPr>
                            <a:rPr lang="de-DE" sz="2400" i="1">
                              <a:latin typeface="Cambria Math" panose="02040503050406030204" pitchFamily="18" charset="0"/>
                            </a:rPr>
                          </m:ctrlPr>
                        </m:dPr>
                        <m:e>
                          <m:r>
                            <a:rPr lang="de-DE" sz="2400" i="1">
                              <a:latin typeface="Cambria Math" panose="02040503050406030204" pitchFamily="18" charset="0"/>
                            </a:rPr>
                            <m:t>𝑥</m:t>
                          </m:r>
                        </m:e>
                      </m:d>
                      <m:r>
                        <a:rPr lang="de-DE" sz="2400" i="1">
                          <a:latin typeface="Cambria Math" panose="02040503050406030204" pitchFamily="18" charset="0"/>
                        </a:rPr>
                        <m:t>= </m:t>
                      </m:r>
                      <m:f>
                        <m:fPr>
                          <m:ctrlPr>
                            <a:rPr lang="de-DE" sz="2400" i="1">
                              <a:latin typeface="Cambria Math" panose="02040503050406030204" pitchFamily="18" charset="0"/>
                            </a:rPr>
                          </m:ctrlPr>
                        </m:fPr>
                        <m:num>
                          <m:r>
                            <a:rPr lang="de-DE" sz="2400" i="1">
                              <a:latin typeface="Cambria Math" panose="02040503050406030204" pitchFamily="18" charset="0"/>
                            </a:rPr>
                            <m:t>1</m:t>
                          </m:r>
                        </m:num>
                        <m:den>
                          <m:r>
                            <a:rPr lang="de-DE" sz="2400" i="1">
                              <a:latin typeface="Cambria Math" panose="02040503050406030204" pitchFamily="18" charset="0"/>
                            </a:rPr>
                            <m:t>2</m:t>
                          </m:r>
                        </m:den>
                      </m:f>
                      <m:r>
                        <a:rPr lang="de-DE" sz="2400" i="1">
                          <a:latin typeface="Cambria Math" panose="02040503050406030204" pitchFamily="18" charset="0"/>
                        </a:rPr>
                        <m:t>+ </m:t>
                      </m:r>
                      <m:f>
                        <m:fPr>
                          <m:ctrlPr>
                            <a:rPr lang="de-DE" sz="2400" i="1">
                              <a:latin typeface="Cambria Math" panose="02040503050406030204" pitchFamily="18" charset="0"/>
                            </a:rPr>
                          </m:ctrlPr>
                        </m:fPr>
                        <m:num>
                          <m:r>
                            <a:rPr lang="de-DE" sz="2400" i="1">
                              <a:latin typeface="Cambria Math" panose="02040503050406030204" pitchFamily="18" charset="0"/>
                            </a:rPr>
                            <m:t>𝑥</m:t>
                          </m:r>
                        </m:num>
                        <m:den>
                          <m:r>
                            <a:rPr lang="de-DE" sz="2400" i="1">
                              <a:latin typeface="Cambria Math" panose="02040503050406030204" pitchFamily="18" charset="0"/>
                            </a:rPr>
                            <m:t>2 </m:t>
                          </m:r>
                          <m:rad>
                            <m:radPr>
                              <m:degHide m:val="on"/>
                              <m:ctrlPr>
                                <a:rPr lang="de-DE" sz="2400" i="1">
                                  <a:latin typeface="Cambria Math" panose="02040503050406030204" pitchFamily="18" charset="0"/>
                                </a:rPr>
                              </m:ctrlPr>
                            </m:radPr>
                            <m:deg/>
                            <m:e>
                              <m:r>
                                <a:rPr lang="de-DE" sz="2400" i="1">
                                  <a:latin typeface="Cambria Math" panose="02040503050406030204" pitchFamily="18" charset="0"/>
                                </a:rPr>
                                <m:t>1+</m:t>
                              </m:r>
                              <m:sSup>
                                <m:sSupPr>
                                  <m:ctrlPr>
                                    <a:rPr lang="de-DE" sz="2400" i="1">
                                      <a:latin typeface="Cambria Math" panose="02040503050406030204" pitchFamily="18" charset="0"/>
                                    </a:rPr>
                                  </m:ctrlPr>
                                </m:sSupPr>
                                <m:e>
                                  <m:r>
                                    <a:rPr lang="de-DE" sz="2400" i="1">
                                      <a:latin typeface="Cambria Math" panose="02040503050406030204" pitchFamily="18" charset="0"/>
                                    </a:rPr>
                                    <m:t>𝑥</m:t>
                                  </m:r>
                                </m:e>
                                <m:sup>
                                  <m:r>
                                    <a:rPr lang="de-DE" sz="2400" i="1">
                                      <a:latin typeface="Cambria Math" panose="02040503050406030204" pitchFamily="18" charset="0"/>
                                    </a:rPr>
                                    <m:t>2</m:t>
                                  </m:r>
                                </m:sup>
                              </m:sSup>
                            </m:e>
                          </m:rad>
                        </m:den>
                      </m:f>
                    </m:oMath>
                  </m:oMathPara>
                </a14:m>
                <a:endParaRPr lang="de-DE" sz="2400" dirty="0"/>
              </a:p>
            </p:txBody>
          </p:sp>
        </mc:Choice>
        <mc:Fallback>
          <p:sp>
            <p:nvSpPr>
              <p:cNvPr id="21" name="TextBox 20"/>
              <p:cNvSpPr txBox="1">
                <a:spLocks noRot="1" noChangeAspect="1" noMove="1" noResize="1" noEditPoints="1" noAdjustHandles="1" noChangeArrowheads="1" noChangeShapeType="1" noTextEdit="1"/>
              </p:cNvSpPr>
              <p:nvPr/>
            </p:nvSpPr>
            <p:spPr>
              <a:xfrm>
                <a:off x="7715719" y="1614058"/>
                <a:ext cx="3704149" cy="1593962"/>
              </a:xfrm>
              <a:prstGeom prst="rect">
                <a:avLst/>
              </a:prstGeom>
              <a:blipFill rotWithShape="0">
                <a:blip r:embed="rId8"/>
                <a:stretch>
                  <a:fillRect l="-1483"/>
                </a:stretch>
              </a:blipFill>
            </p:spPr>
            <p:txBody>
              <a:bodyPr/>
              <a:lstStyle/>
              <a:p>
                <a:r>
                  <a:rPr lang="de-DE">
                    <a:noFill/>
                  </a:rPr>
                  <a:t> </a:t>
                </a:r>
              </a:p>
            </p:txBody>
          </p:sp>
        </mc:Fallback>
      </mc:AlternateContent>
      <p:pic>
        <p:nvPicPr>
          <p:cNvPr id="22" name="Picture 21"/>
          <p:cNvPicPr>
            <a:picLocks noChangeAspect="1"/>
          </p:cNvPicPr>
          <p:nvPr/>
        </p:nvPicPr>
        <p:blipFill rotWithShape="1">
          <a:blip r:embed="rId9" cstate="print">
            <a:extLst>
              <a:ext uri="{28A0092B-C50C-407E-A947-70E740481C1C}">
                <a14:useLocalDpi xmlns:a14="http://schemas.microsoft.com/office/drawing/2010/main" val="0"/>
              </a:ext>
            </a:extLst>
          </a:blip>
          <a:srcRect t="1672"/>
          <a:stretch/>
        </p:blipFill>
        <p:spPr>
          <a:xfrm>
            <a:off x="7499695" y="3567898"/>
            <a:ext cx="4320480" cy="3024983"/>
          </a:xfrm>
          <a:prstGeom prst="rect">
            <a:avLst/>
          </a:prstGeom>
          <a:ln w="38100" cap="sq">
            <a:solidFill>
              <a:schemeClr val="tx2"/>
            </a:solidFill>
            <a:prstDash val="solid"/>
            <a:miter lim="800000"/>
          </a:ln>
          <a:effectLst>
            <a:outerShdw blurRad="50800" dist="38100" dir="2700000" algn="tl" rotWithShape="0">
              <a:schemeClr val="tx2">
                <a:alpha val="43000"/>
              </a:schemeClr>
            </a:outerShdw>
          </a:effectLst>
        </p:spPr>
      </p:pic>
      <p:sp>
        <p:nvSpPr>
          <p:cNvPr id="23" name="TextBox 22"/>
          <p:cNvSpPr txBox="1"/>
          <p:nvPr/>
        </p:nvSpPr>
        <p:spPr>
          <a:xfrm>
            <a:off x="8849120" y="389754"/>
            <a:ext cx="1842236" cy="461665"/>
          </a:xfrm>
          <a:prstGeom prst="rect">
            <a:avLst/>
          </a:prstGeom>
          <a:noFill/>
          <a:ln>
            <a:noFill/>
          </a:ln>
        </p:spPr>
        <p:txBody>
          <a:bodyPr wrap="none" rtlCol="0">
            <a:spAutoFit/>
          </a:bodyPr>
          <a:lstStyle/>
          <a:p>
            <a:r>
              <a:rPr lang="de-DE" sz="2400" dirty="0" smtClean="0">
                <a:ln w="0"/>
                <a:solidFill>
                  <a:schemeClr val="tx2"/>
                </a:solidFill>
              </a:rPr>
              <a:t>3 </a:t>
            </a:r>
            <a:r>
              <a:rPr lang="de-DE" sz="2400" dirty="0" err="1" smtClean="0">
                <a:ln w="0"/>
                <a:solidFill>
                  <a:schemeClr val="tx2"/>
                </a:solidFill>
              </a:rPr>
              <a:t>coefficients</a:t>
            </a:r>
            <a:endParaRPr lang="de-DE" sz="2400" dirty="0">
              <a:ln w="0"/>
              <a:solidFill>
                <a:schemeClr val="tx2"/>
              </a:solidFill>
            </a:endParaRPr>
          </a:p>
        </p:txBody>
      </p:sp>
      <p:cxnSp>
        <p:nvCxnSpPr>
          <p:cNvPr id="24" name="Straight Arrow Connector 23"/>
          <p:cNvCxnSpPr/>
          <p:nvPr/>
        </p:nvCxnSpPr>
        <p:spPr>
          <a:xfrm flipH="1">
            <a:off x="9230864" y="851419"/>
            <a:ext cx="756084" cy="827606"/>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9986948" y="851419"/>
            <a:ext cx="108011" cy="827606"/>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9986948" y="851419"/>
            <a:ext cx="818043" cy="827606"/>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04835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BRDF </a:t>
            </a:r>
            <a:r>
              <a:rPr lang="de-DE" dirty="0" err="1" smtClean="0"/>
              <a:t>model</a:t>
            </a:r>
            <a:endParaRPr lang="de-DE" dirty="0"/>
          </a:p>
        </p:txBody>
      </p:sp>
      <p:sp>
        <p:nvSpPr>
          <p:cNvPr id="8" name="Content Placeholder 7"/>
          <p:cNvSpPr>
            <a:spLocks noGrp="1"/>
          </p:cNvSpPr>
          <p:nvPr>
            <p:ph idx="1"/>
          </p:nvPr>
        </p:nvSpPr>
        <p:spPr/>
        <p:txBody>
          <a:bodyPr/>
          <a:lstStyle/>
          <a:p>
            <a:endParaRPr lang="de-DE"/>
          </a:p>
        </p:txBody>
      </p:sp>
    </p:spTree>
    <p:extLst>
      <p:ext uri="{BB962C8B-B14F-4D97-AF65-F5344CB8AC3E}">
        <p14:creationId xmlns:p14="http://schemas.microsoft.com/office/powerpoint/2010/main" val="29671407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BRDF </a:t>
            </a:r>
            <a:r>
              <a:rPr lang="de-DE" dirty="0" err="1" smtClean="0"/>
              <a:t>model</a:t>
            </a:r>
            <a:endParaRPr lang="de-DE" dirty="0"/>
          </a:p>
        </p:txBody>
      </p:sp>
      <p:pic>
        <p:nvPicPr>
          <p:cNvPr id="9" name="Picture 8"/>
          <p:cNvPicPr>
            <a:picLocks noChangeAspect="1"/>
          </p:cNvPicPr>
          <p:nvPr/>
        </p:nvPicPr>
        <p:blipFill rotWithShape="1">
          <a:blip r:embed="rId3"/>
          <a:srcRect r="16800"/>
          <a:stretch/>
        </p:blipFill>
        <p:spPr>
          <a:xfrm>
            <a:off x="579094" y="1844824"/>
            <a:ext cx="5039944" cy="3901976"/>
          </a:xfrm>
          <a:prstGeom prst="rect">
            <a:avLst/>
          </a:prstGeom>
        </p:spPr>
      </p:pic>
      <p:sp>
        <p:nvSpPr>
          <p:cNvPr id="10" name="TextBox 9"/>
          <p:cNvSpPr txBox="1"/>
          <p:nvPr/>
        </p:nvSpPr>
        <p:spPr>
          <a:xfrm>
            <a:off x="3773276" y="1627877"/>
            <a:ext cx="1845762" cy="369332"/>
          </a:xfrm>
          <a:prstGeom prst="rect">
            <a:avLst/>
          </a:prstGeom>
        </p:spPr>
        <p:txBody>
          <a:bodyPr wrap="none" rtlCol="0">
            <a:spAutoFit/>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kern="1200" noProof="0" dirty="0" err="1" smtClean="0">
                <a:ln w="0"/>
                <a:latin typeface="Calibri" pitchFamily="34" charset="0"/>
                <a:ea typeface="+mj-ea"/>
                <a:cs typeface="+mj-cs"/>
              </a:rPr>
              <a:t>Mojzik</a:t>
            </a:r>
            <a:r>
              <a:rPr lang="de-DE" dirty="0">
                <a:ln w="0"/>
                <a:latin typeface="Calibri" pitchFamily="34" charset="0"/>
                <a:ea typeface="+mj-ea"/>
                <a:cs typeface="+mj-cs"/>
              </a:rPr>
              <a:t> </a:t>
            </a:r>
            <a:r>
              <a:rPr lang="de-DE" dirty="0" smtClean="0">
                <a:ln w="0"/>
                <a:latin typeface="Calibri" pitchFamily="34" charset="0"/>
                <a:ea typeface="+mj-ea"/>
                <a:cs typeface="+mj-cs"/>
              </a:rPr>
              <a:t>et al. 2018</a:t>
            </a:r>
            <a:endParaRPr kumimoji="0" lang="de-DE" kern="1200" noProof="0" dirty="0" smtClean="0">
              <a:ln w="0"/>
              <a:latin typeface="Calibri" pitchFamily="34" charset="0"/>
              <a:ea typeface="+mj-ea"/>
              <a:cs typeface="+mj-cs"/>
            </a:endParaRPr>
          </a:p>
        </p:txBody>
      </p:sp>
      <p:sp>
        <p:nvSpPr>
          <p:cNvPr id="11" name="Rectangle 10"/>
          <p:cNvSpPr/>
          <p:nvPr/>
        </p:nvSpPr>
        <p:spPr>
          <a:xfrm>
            <a:off x="1847528" y="5365770"/>
            <a:ext cx="3384376" cy="445592"/>
          </a:xfrm>
          <a:prstGeom prst="rect">
            <a:avLst/>
          </a:prstGeom>
          <a:solidFill>
            <a:schemeClr val="bg1"/>
          </a:solidFill>
          <a:ln w="38100">
            <a:solidFill>
              <a:schemeClr val="tx1"/>
            </a:solidFill>
          </a:ln>
          <a:effectLst>
            <a:outerShdw blurRad="50800" dist="38100" dir="2700000" algn="tl"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de-DE" dirty="0" err="1" smtClean="0">
                <a:solidFill>
                  <a:schemeClr val="tx1"/>
                </a:solidFill>
              </a:rPr>
              <a:t>Incident</a:t>
            </a:r>
            <a:r>
              <a:rPr lang="de-DE" dirty="0" smtClean="0">
                <a:solidFill>
                  <a:schemeClr val="tx1"/>
                </a:solidFill>
              </a:rPr>
              <a:t> </a:t>
            </a:r>
            <a:r>
              <a:rPr lang="de-DE" dirty="0" err="1" smtClean="0">
                <a:solidFill>
                  <a:schemeClr val="tx1"/>
                </a:solidFill>
              </a:rPr>
              <a:t>Wavelength</a:t>
            </a:r>
            <a:endParaRPr lang="de-DE" dirty="0">
              <a:solidFill>
                <a:schemeClr val="tx1"/>
              </a:solidFill>
            </a:endParaRPr>
          </a:p>
        </p:txBody>
      </p:sp>
      <p:sp>
        <p:nvSpPr>
          <p:cNvPr id="12" name="Rectangle 11"/>
          <p:cNvSpPr/>
          <p:nvPr/>
        </p:nvSpPr>
        <p:spPr>
          <a:xfrm rot="16200000">
            <a:off x="-636156" y="3170200"/>
            <a:ext cx="2808312" cy="445592"/>
          </a:xfrm>
          <a:prstGeom prst="rect">
            <a:avLst/>
          </a:prstGeom>
          <a:solidFill>
            <a:schemeClr val="bg1"/>
          </a:solidFill>
          <a:ln w="38100">
            <a:solidFill>
              <a:schemeClr val="tx1"/>
            </a:solidFill>
          </a:ln>
          <a:effectLst>
            <a:outerShdw blurRad="50800" dist="38100" dir="2700000" algn="tl"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de-DE" dirty="0" err="1" smtClean="0">
                <a:solidFill>
                  <a:schemeClr val="tx1"/>
                </a:solidFill>
              </a:rPr>
              <a:t>Excitant</a:t>
            </a:r>
            <a:r>
              <a:rPr lang="de-DE" dirty="0" smtClean="0">
                <a:solidFill>
                  <a:schemeClr val="tx1"/>
                </a:solidFill>
              </a:rPr>
              <a:t> </a:t>
            </a:r>
            <a:r>
              <a:rPr lang="de-DE" dirty="0" err="1" smtClean="0">
                <a:solidFill>
                  <a:schemeClr val="tx1"/>
                </a:solidFill>
              </a:rPr>
              <a:t>Wavelength</a:t>
            </a:r>
            <a:endParaRPr lang="de-DE" dirty="0">
              <a:solidFill>
                <a:schemeClr val="tx1"/>
              </a:solidFill>
            </a:endParaRPr>
          </a:p>
        </p:txBody>
      </p:sp>
    </p:spTree>
    <p:extLst>
      <p:ext uri="{BB962C8B-B14F-4D97-AF65-F5344CB8AC3E}">
        <p14:creationId xmlns:p14="http://schemas.microsoft.com/office/powerpoint/2010/main" val="4179740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BRDF </a:t>
            </a:r>
            <a:r>
              <a:rPr lang="de-DE" dirty="0" err="1" smtClean="0"/>
              <a:t>model</a:t>
            </a:r>
            <a:r>
              <a:rPr lang="de-DE" dirty="0" smtClean="0"/>
              <a:t> Jung et al. 2018</a:t>
            </a:r>
            <a:endParaRPr lang="de-DE" dirty="0"/>
          </a:p>
        </p:txBody>
      </p:sp>
      <p:pic>
        <p:nvPicPr>
          <p:cNvPr id="7" name="Picture 6"/>
          <p:cNvPicPr>
            <a:picLocks noChangeAspect="1"/>
          </p:cNvPicPr>
          <p:nvPr/>
        </p:nvPicPr>
        <p:blipFill>
          <a:blip r:embed="rId3"/>
          <a:stretch>
            <a:fillRect/>
          </a:stretch>
        </p:blipFill>
        <p:spPr>
          <a:xfrm>
            <a:off x="323684" y="1453219"/>
            <a:ext cx="5537565" cy="4397285"/>
          </a:xfrm>
          <a:prstGeom prst="rect">
            <a:avLst/>
          </a:prstGeom>
        </p:spPr>
      </p:pic>
      <p:sp>
        <p:nvSpPr>
          <p:cNvPr id="10" name="Right Arrow 9"/>
          <p:cNvSpPr/>
          <p:nvPr/>
        </p:nvSpPr>
        <p:spPr>
          <a:xfrm>
            <a:off x="6081227" y="3210268"/>
            <a:ext cx="936104" cy="441593"/>
          </a:xfrm>
          <a:prstGeom prst="rightArrow">
            <a:avLst/>
          </a:prstGeom>
          <a:ln>
            <a:solidFill>
              <a:schemeClr val="tx1"/>
            </a:solidFill>
          </a:ln>
          <a:effectLst>
            <a:outerShdw blurRad="50800" dist="38100" dir="2700000" algn="tl" rotWithShape="0">
              <a:schemeClr val="tx1">
                <a:alpha val="40000"/>
              </a:scheme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de-DE">
              <a:ln w="0"/>
              <a:solidFill>
                <a:schemeClr val="accent1"/>
              </a:solidFill>
              <a:effectLst>
                <a:outerShdw blurRad="38100" dist="25400" dir="5400000" algn="ctr" rotWithShape="0">
                  <a:srgbClr val="6E747A">
                    <a:alpha val="43000"/>
                  </a:srgbClr>
                </a:outerShdw>
              </a:effectLst>
            </a:endParaRPr>
          </a:p>
        </p:txBody>
      </p:sp>
      <p:pic>
        <p:nvPicPr>
          <p:cNvPr id="28" name="Picture 27" descr="http://www.srh.noaa.gov/jetstream/clouds/images/visible_spectrum.jpg"/>
          <p:cNvPicPr>
            <a:picLocks noChangeAspect="1" noChangeArrowheads="1"/>
          </p:cNvPicPr>
          <p:nvPr/>
        </p:nvPicPr>
        <p:blipFill rotWithShape="1">
          <a:blip r:embed="rId4">
            <a:extLst>
              <a:ext uri="{28A0092B-C50C-407E-A947-70E740481C1C}">
                <a14:useLocalDpi xmlns:a14="http://schemas.microsoft.com/office/drawing/2010/main" val="0"/>
              </a:ext>
            </a:extLst>
          </a:blip>
          <a:srcRect l="443" t="45809" r="3103" b="47323"/>
          <a:stretch/>
        </p:blipFill>
        <p:spPr bwMode="auto">
          <a:xfrm>
            <a:off x="1403804" y="5355450"/>
            <a:ext cx="4272008" cy="4571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3752112" y="1760116"/>
            <a:ext cx="1668267" cy="352842"/>
          </a:xfrm>
          <a:prstGeom prst="rect">
            <a:avLst/>
          </a:prstGeom>
          <a:solidFill>
            <a:srgbClr val="EFB31D">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tangle 12"/>
          <p:cNvSpPr/>
          <p:nvPr/>
        </p:nvSpPr>
        <p:spPr>
          <a:xfrm>
            <a:off x="3752112" y="2109026"/>
            <a:ext cx="1668267" cy="568866"/>
          </a:xfrm>
          <a:prstGeom prst="rect">
            <a:avLst/>
          </a:prstGeom>
          <a:solidFill>
            <a:srgbClr val="EFB31D">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2" name="Picture 11"/>
          <p:cNvPicPr>
            <a:picLocks noChangeAspect="1"/>
          </p:cNvPicPr>
          <p:nvPr/>
        </p:nvPicPr>
        <p:blipFill rotWithShape="1">
          <a:blip r:embed="rId5">
            <a:extLst>
              <a:ext uri="{28A0092B-C50C-407E-A947-70E740481C1C}">
                <a14:useLocalDpi xmlns:a14="http://schemas.microsoft.com/office/drawing/2010/main" val="0"/>
              </a:ext>
            </a:extLst>
          </a:blip>
          <a:srcRect l="9463" t="7917" r="18699" b="8396"/>
          <a:stretch/>
        </p:blipFill>
        <p:spPr>
          <a:xfrm>
            <a:off x="7392144" y="1556792"/>
            <a:ext cx="4104456" cy="38164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52990" y="764704"/>
            <a:ext cx="2308129" cy="13289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489799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xit" presetSubtype="0" fill="hold" grpId="1" nodeType="withEffect">
                                  <p:stCondLst>
                                    <p:cond delay="0"/>
                                  </p:stCondLst>
                                  <p:childTnLst>
                                    <p:set>
                                      <p:cBhvr>
                                        <p:cTn id="14" dur="1" fill="hold">
                                          <p:stCondLst>
                                            <p:cond delay="0"/>
                                          </p:stCondLst>
                                        </p:cTn>
                                        <p:tgtEl>
                                          <p:spTgt spid="11"/>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smtClean="0"/>
              <a:t>Examples</a:t>
            </a:r>
            <a:endParaRPr lang="de-DE" dirty="0"/>
          </a:p>
        </p:txBody>
      </p:sp>
      <p:sp>
        <p:nvSpPr>
          <p:cNvPr id="16" name="TextBox 15"/>
          <p:cNvSpPr txBox="1"/>
          <p:nvPr/>
        </p:nvSpPr>
        <p:spPr>
          <a:xfrm>
            <a:off x="7752184" y="6381328"/>
            <a:ext cx="3033716" cy="369332"/>
          </a:xfrm>
          <a:prstGeom prst="rect">
            <a:avLst/>
          </a:prstGeom>
        </p:spPr>
        <p:txBody>
          <a:bodyPr wrap="none" rtlCol="0">
            <a:spAutoFit/>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kern="1200" noProof="0" dirty="0" smtClean="0">
                <a:ln w="0"/>
                <a:latin typeface="Calibri" pitchFamily="34" charset="0"/>
                <a:ea typeface="+mj-ea"/>
                <a:cs typeface="+mj-cs"/>
              </a:rPr>
              <a:t>Source: fluorophores.tugraz.at</a:t>
            </a: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05326" y="981973"/>
            <a:ext cx="2450277" cy="1781881"/>
          </a:xfrm>
          <a:prstGeom prst="rect">
            <a:avLst/>
          </a:prstGeom>
        </p:spPr>
      </p:pic>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13210" y="980728"/>
            <a:ext cx="2450277" cy="1781881"/>
          </a:xfrm>
          <a:prstGeom prst="rect">
            <a:avLst/>
          </a:prstGeom>
        </p:spPr>
      </p:pic>
      <p:pic>
        <p:nvPicPr>
          <p:cNvPr id="19" name="Picture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3274" y="2826284"/>
            <a:ext cx="2450277" cy="1781881"/>
          </a:xfrm>
          <a:prstGeom prst="rect">
            <a:avLst/>
          </a:prstGeom>
        </p:spPr>
      </p:pic>
      <p:pic>
        <p:nvPicPr>
          <p:cNvPr id="20" name="Picture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57378" y="2781821"/>
            <a:ext cx="2450277" cy="1781881"/>
          </a:xfrm>
          <a:prstGeom prst="rect">
            <a:avLst/>
          </a:prstGeom>
        </p:spPr>
      </p:pic>
      <p:pic>
        <p:nvPicPr>
          <p:cNvPr id="21" name="Picture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05326" y="4599447"/>
            <a:ext cx="2450277" cy="1781881"/>
          </a:xfrm>
          <a:prstGeom prst="rect">
            <a:avLst/>
          </a:prstGeom>
        </p:spPr>
      </p:pic>
      <p:pic>
        <p:nvPicPr>
          <p:cNvPr id="22" name="Picture 2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59268" y="4599447"/>
            <a:ext cx="2450277" cy="1781881"/>
          </a:xfrm>
          <a:prstGeom prst="rect">
            <a:avLst/>
          </a:prstGeom>
        </p:spPr>
      </p:pic>
      <p:pic>
        <p:nvPicPr>
          <p:cNvPr id="23" name="Picture 2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13209" y="4599447"/>
            <a:ext cx="2450277" cy="1781881"/>
          </a:xfrm>
          <a:prstGeom prst="rect">
            <a:avLst/>
          </a:prstGeom>
        </p:spPr>
      </p:pic>
      <p:pic>
        <p:nvPicPr>
          <p:cNvPr id="24" name="Picture 2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51384" y="981973"/>
            <a:ext cx="2450277" cy="1781881"/>
          </a:xfrm>
          <a:prstGeom prst="rect">
            <a:avLst/>
          </a:prstGeom>
        </p:spPr>
      </p:pic>
      <p:pic>
        <p:nvPicPr>
          <p:cNvPr id="25" name="Picture 2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53274" y="4599447"/>
            <a:ext cx="2450277" cy="1781881"/>
          </a:xfrm>
          <a:prstGeom prst="rect">
            <a:avLst/>
          </a:prstGeom>
        </p:spPr>
      </p:pic>
      <p:pic>
        <p:nvPicPr>
          <p:cNvPr id="26" name="Picture 2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105326" y="2781821"/>
            <a:ext cx="2450277" cy="1781881"/>
          </a:xfrm>
          <a:prstGeom prst="rect">
            <a:avLst/>
          </a:prstGeom>
        </p:spPr>
      </p:pic>
      <p:pic>
        <p:nvPicPr>
          <p:cNvPr id="27" name="Picture 2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659267" y="980728"/>
            <a:ext cx="2670527" cy="1781881"/>
          </a:xfrm>
          <a:prstGeom prst="rect">
            <a:avLst/>
          </a:prstGeom>
        </p:spPr>
      </p:pic>
      <p:pic>
        <p:nvPicPr>
          <p:cNvPr id="28" name="Picture 2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213210" y="2755134"/>
            <a:ext cx="2450277" cy="1781881"/>
          </a:xfrm>
          <a:prstGeom prst="rect">
            <a:avLst/>
          </a:prstGeom>
        </p:spPr>
      </p:pic>
    </p:spTree>
    <p:extLst>
      <p:ext uri="{BB962C8B-B14F-4D97-AF65-F5344CB8AC3E}">
        <p14:creationId xmlns:p14="http://schemas.microsoft.com/office/powerpoint/2010/main" val="819023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200"/>
                                        <p:tgtEl>
                                          <p:spTgt spid="24"/>
                                        </p:tgtEl>
                                      </p:cBhvr>
                                    </p:animEffect>
                                  </p:childTnLst>
                                </p:cTn>
                              </p:par>
                            </p:childTnLst>
                          </p:cTn>
                        </p:par>
                        <p:par>
                          <p:cTn id="8" fill="hold">
                            <p:stCondLst>
                              <p:cond delay="200"/>
                            </p:stCondLst>
                            <p:childTnLst>
                              <p:par>
                                <p:cTn id="9" presetID="10" presetClass="entr" presetSubtype="0"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100"/>
                                        <p:tgtEl>
                                          <p:spTgt spid="17"/>
                                        </p:tgtEl>
                                      </p:cBhvr>
                                    </p:animEffect>
                                  </p:childTnLst>
                                </p:cTn>
                              </p:par>
                            </p:childTnLst>
                          </p:cTn>
                        </p:par>
                        <p:par>
                          <p:cTn id="12" fill="hold">
                            <p:stCondLst>
                              <p:cond delay="300"/>
                            </p:stCondLst>
                            <p:childTnLst>
                              <p:par>
                                <p:cTn id="13" presetID="10" presetClass="entr" presetSubtype="0" fill="hold"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100"/>
                                        <p:tgtEl>
                                          <p:spTgt spid="27"/>
                                        </p:tgtEl>
                                      </p:cBhvr>
                                    </p:animEffect>
                                  </p:childTnLst>
                                </p:cTn>
                              </p:par>
                            </p:childTnLst>
                          </p:cTn>
                        </p:par>
                        <p:par>
                          <p:cTn id="16" fill="hold">
                            <p:stCondLst>
                              <p:cond delay="4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
                                        <p:tgtEl>
                                          <p:spTgt spid="18"/>
                                        </p:tgtEl>
                                      </p:cBhvr>
                                    </p:animEffec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100"/>
                                        <p:tgtEl>
                                          <p:spTgt spid="19"/>
                                        </p:tgtEl>
                                      </p:cBhvr>
                                    </p:animEffect>
                                  </p:childTnLst>
                                </p:cTn>
                              </p:par>
                            </p:childTnLst>
                          </p:cTn>
                        </p:par>
                        <p:par>
                          <p:cTn id="24" fill="hold">
                            <p:stCondLst>
                              <p:cond delay="600"/>
                            </p:stCondLst>
                            <p:childTnLst>
                              <p:par>
                                <p:cTn id="25" presetID="10" presetClass="entr" presetSubtype="0" fill="hold" nodeType="after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100"/>
                                        <p:tgtEl>
                                          <p:spTgt spid="26"/>
                                        </p:tgtEl>
                                      </p:cBhvr>
                                    </p:animEffect>
                                  </p:childTnLst>
                                </p:cTn>
                              </p:par>
                            </p:childTnLst>
                          </p:cTn>
                        </p:par>
                        <p:par>
                          <p:cTn id="28" fill="hold">
                            <p:stCondLst>
                              <p:cond delay="700"/>
                            </p:stCondLst>
                            <p:childTnLst>
                              <p:par>
                                <p:cTn id="29" presetID="10" presetClass="entr" presetSubtype="0" fill="hold"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100"/>
                                        <p:tgtEl>
                                          <p:spTgt spid="20"/>
                                        </p:tgtEl>
                                      </p:cBhvr>
                                    </p:animEffect>
                                  </p:childTnLst>
                                </p:cTn>
                              </p:par>
                            </p:childTnLst>
                          </p:cTn>
                        </p:par>
                        <p:par>
                          <p:cTn id="32" fill="hold">
                            <p:stCondLst>
                              <p:cond delay="800"/>
                            </p:stCondLst>
                            <p:childTnLst>
                              <p:par>
                                <p:cTn id="33" presetID="10" presetClass="entr" presetSubtype="0" fill="hold" nodeType="after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100"/>
                                        <p:tgtEl>
                                          <p:spTgt spid="28"/>
                                        </p:tgtEl>
                                      </p:cBhvr>
                                    </p:animEffect>
                                  </p:childTnLst>
                                </p:cTn>
                              </p:par>
                            </p:childTnLst>
                          </p:cTn>
                        </p:par>
                        <p:par>
                          <p:cTn id="36" fill="hold">
                            <p:stCondLst>
                              <p:cond delay="900"/>
                            </p:stCondLst>
                            <p:childTnLst>
                              <p:par>
                                <p:cTn id="37" presetID="10" presetClass="entr" presetSubtype="0" fill="hold" nodeType="after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fade">
                                      <p:cBhvr>
                                        <p:cTn id="39" dur="100"/>
                                        <p:tgtEl>
                                          <p:spTgt spid="25"/>
                                        </p:tgtEl>
                                      </p:cBhvr>
                                    </p:animEffect>
                                  </p:childTnLst>
                                </p:cTn>
                              </p:par>
                            </p:childTnLst>
                          </p:cTn>
                        </p:par>
                        <p:par>
                          <p:cTn id="40" fill="hold">
                            <p:stCondLst>
                              <p:cond delay="1000"/>
                            </p:stCondLst>
                            <p:childTnLst>
                              <p:par>
                                <p:cTn id="41" presetID="10" presetClass="entr" presetSubtype="0" fill="hold" nodeType="after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100"/>
                                        <p:tgtEl>
                                          <p:spTgt spid="21"/>
                                        </p:tgtEl>
                                      </p:cBhvr>
                                    </p:animEffect>
                                  </p:childTnLst>
                                </p:cTn>
                              </p:par>
                            </p:childTnLst>
                          </p:cTn>
                        </p:par>
                        <p:par>
                          <p:cTn id="44" fill="hold">
                            <p:stCondLst>
                              <p:cond delay="1100"/>
                            </p:stCondLst>
                            <p:childTnLst>
                              <p:par>
                                <p:cTn id="45" presetID="10" presetClass="entr" presetSubtype="0" fill="hold" nodeType="after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100"/>
                                        <p:tgtEl>
                                          <p:spTgt spid="22"/>
                                        </p:tgtEl>
                                      </p:cBhvr>
                                    </p:animEffect>
                                  </p:childTnLst>
                                </p:cTn>
                              </p:par>
                            </p:childTnLst>
                          </p:cTn>
                        </p:par>
                        <p:par>
                          <p:cTn id="48" fill="hold">
                            <p:stCondLst>
                              <p:cond delay="1200"/>
                            </p:stCondLst>
                            <p:childTnLst>
                              <p:par>
                                <p:cTn id="49" presetID="10" presetClass="entr" presetSubtype="0" fill="hold" nodeType="after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fade">
                                      <p:cBhvr>
                                        <p:cTn id="51" dur="1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smtClean="0"/>
              <a:t>Examples</a:t>
            </a:r>
            <a:r>
              <a:rPr lang="de-DE" dirty="0" smtClean="0"/>
              <a:t>: Small Stokes </a:t>
            </a:r>
            <a:r>
              <a:rPr lang="de-DE" dirty="0" err="1" smtClean="0"/>
              <a:t>Shift</a:t>
            </a:r>
            <a:endParaRPr lang="de-DE" dirty="0"/>
          </a:p>
        </p:txBody>
      </p:sp>
      <p:grpSp>
        <p:nvGrpSpPr>
          <p:cNvPr id="5" name="Group 4"/>
          <p:cNvGrpSpPr/>
          <p:nvPr/>
        </p:nvGrpSpPr>
        <p:grpSpPr>
          <a:xfrm>
            <a:off x="551384" y="980728"/>
            <a:ext cx="10112103" cy="5400600"/>
            <a:chOff x="551384" y="980728"/>
            <a:chExt cx="10112103" cy="5400600"/>
          </a:xfrm>
        </p:grpSpPr>
        <p:pic>
          <p:nvPicPr>
            <p:cNvPr id="17" name="Picture 16"/>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105326" y="981973"/>
              <a:ext cx="2450277" cy="1781881"/>
            </a:xfrm>
            <a:prstGeom prst="rect">
              <a:avLst/>
            </a:prstGeom>
          </p:spPr>
        </p:pic>
        <p:pic>
          <p:nvPicPr>
            <p:cNvPr id="18" name="Picture 17"/>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213210" y="980728"/>
              <a:ext cx="2450277" cy="1781881"/>
            </a:xfrm>
            <a:prstGeom prst="rect">
              <a:avLst/>
            </a:prstGeom>
          </p:spPr>
        </p:pic>
        <p:pic>
          <p:nvPicPr>
            <p:cNvPr id="19" name="Picture 18"/>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53274" y="2826284"/>
              <a:ext cx="2450277" cy="1781881"/>
            </a:xfrm>
            <a:prstGeom prst="rect">
              <a:avLst/>
            </a:prstGeom>
          </p:spPr>
        </p:pic>
        <p:pic>
          <p:nvPicPr>
            <p:cNvPr id="20" name="Picture 19"/>
            <p:cNvPicPr>
              <a:picLocks noChangeAspect="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657378" y="2781821"/>
              <a:ext cx="2450277" cy="1781881"/>
            </a:xfrm>
            <a:prstGeom prst="rect">
              <a:avLst/>
            </a:prstGeom>
          </p:spPr>
        </p:pic>
        <p:pic>
          <p:nvPicPr>
            <p:cNvPr id="21" name="Picture 20"/>
            <p:cNvPicPr>
              <a:picLocks noChangeAspect="1"/>
            </p:cNvPicPr>
            <p:nvPr/>
          </p:nvPicPr>
          <p:blipFill>
            <a:blip r:embed="rId7"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105326" y="4599447"/>
              <a:ext cx="2450277" cy="1781881"/>
            </a:xfrm>
            <a:prstGeom prst="rect">
              <a:avLst/>
            </a:prstGeom>
          </p:spPr>
        </p:pic>
        <p:pic>
          <p:nvPicPr>
            <p:cNvPr id="22" name="Picture 21"/>
            <p:cNvPicPr>
              <a:picLocks noChangeAspect="1"/>
            </p:cNvPicPr>
            <p:nvPr/>
          </p:nvPicPr>
          <p:blipFill>
            <a:blip r:embed="rId8"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659268" y="4599447"/>
              <a:ext cx="2450277" cy="1781881"/>
            </a:xfrm>
            <a:prstGeom prst="rect">
              <a:avLst/>
            </a:prstGeom>
          </p:spPr>
        </p:pic>
        <p:pic>
          <p:nvPicPr>
            <p:cNvPr id="23" name="Picture 22"/>
            <p:cNvPicPr>
              <a:picLocks noChangeAspect="1"/>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213209" y="4599447"/>
              <a:ext cx="2450277" cy="1781881"/>
            </a:xfrm>
            <a:prstGeom prst="rect">
              <a:avLst/>
            </a:prstGeom>
          </p:spPr>
        </p:pic>
        <p:pic>
          <p:nvPicPr>
            <p:cNvPr id="24" name="Picture 23"/>
            <p:cNvPicPr>
              <a:picLocks noChangeAspect="1"/>
            </p:cNvPicPr>
            <p:nvPr/>
          </p:nvPicPr>
          <p:blipFill>
            <a:blip r:embed="rId10"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51384" y="981973"/>
              <a:ext cx="2450277" cy="1781881"/>
            </a:xfrm>
            <a:prstGeom prst="rect">
              <a:avLst/>
            </a:prstGeom>
          </p:spPr>
        </p:pic>
        <p:pic>
          <p:nvPicPr>
            <p:cNvPr id="25" name="Picture 24"/>
            <p:cNvPicPr>
              <a:picLocks noChangeAspect="1"/>
            </p:cNvPicPr>
            <p:nvPr/>
          </p:nvPicPr>
          <p:blipFill>
            <a:blip r:embed="rId11"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53274" y="4599447"/>
              <a:ext cx="2450277" cy="1781881"/>
            </a:xfrm>
            <a:prstGeom prst="rect">
              <a:avLst/>
            </a:prstGeom>
          </p:spPr>
        </p:pic>
        <p:pic>
          <p:nvPicPr>
            <p:cNvPr id="26" name="Picture 25"/>
            <p:cNvPicPr>
              <a:picLocks noChangeAspect="1"/>
            </p:cNvPicPr>
            <p:nvPr/>
          </p:nvPicPr>
          <p:blipFill>
            <a:blip r:embed="rId1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105326" y="2781821"/>
              <a:ext cx="2450277" cy="1781881"/>
            </a:xfrm>
            <a:prstGeom prst="rect">
              <a:avLst/>
            </a:prstGeom>
          </p:spPr>
        </p:pic>
        <p:pic>
          <p:nvPicPr>
            <p:cNvPr id="27" name="Picture 26"/>
            <p:cNvPicPr>
              <a:picLocks noChangeAspect="1"/>
            </p:cNvPicPr>
            <p:nvPr/>
          </p:nvPicPr>
          <p:blipFill>
            <a:blip r:embed="rId1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659267" y="980728"/>
              <a:ext cx="2670527" cy="1781881"/>
            </a:xfrm>
            <a:prstGeom prst="rect">
              <a:avLst/>
            </a:prstGeom>
          </p:spPr>
        </p:pic>
        <p:pic>
          <p:nvPicPr>
            <p:cNvPr id="28" name="Picture 27"/>
            <p:cNvPicPr>
              <a:picLocks noChangeAspect="1"/>
            </p:cNvPicPr>
            <p:nvPr/>
          </p:nvPicPr>
          <p:blipFill>
            <a:blip r:embed="rId1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213210" y="2755134"/>
              <a:ext cx="2450277" cy="1781881"/>
            </a:xfrm>
            <a:prstGeom prst="rect">
              <a:avLst/>
            </a:prstGeom>
          </p:spPr>
        </p:pic>
      </p:grpSp>
      <p:pic>
        <p:nvPicPr>
          <p:cNvPr id="36" name="Picture 35"/>
          <p:cNvPicPr>
            <a:picLocks noChangeAspect="1"/>
          </p:cNvPicPr>
          <p:nvPr/>
        </p:nvPicPr>
        <p:blipFill rotWithShape="1">
          <a:blip r:embed="rId10" cstate="print">
            <a:extLst>
              <a:ext uri="{28A0092B-C50C-407E-A947-70E740481C1C}">
                <a14:useLocalDpi xmlns:a14="http://schemas.microsoft.com/office/drawing/2010/main" val="0"/>
              </a:ext>
            </a:extLst>
          </a:blip>
          <a:srcRect l="47139" t="12543" r="23473" b="43005"/>
          <a:stretch/>
        </p:blipFill>
        <p:spPr>
          <a:xfrm>
            <a:off x="1703512" y="1196752"/>
            <a:ext cx="720080" cy="7920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7" name="Picture 36"/>
          <p:cNvPicPr>
            <a:picLocks noChangeAspect="1"/>
          </p:cNvPicPr>
          <p:nvPr/>
        </p:nvPicPr>
        <p:blipFill rotWithShape="1">
          <a:blip r:embed="rId12" cstate="print">
            <a:extLst>
              <a:ext uri="{28A0092B-C50C-407E-A947-70E740481C1C}">
                <a14:useLocalDpi xmlns:a14="http://schemas.microsoft.com/office/drawing/2010/main" val="0"/>
              </a:ext>
            </a:extLst>
          </a:blip>
          <a:srcRect l="36908" t="13081" r="36644" b="50548"/>
          <a:stretch/>
        </p:blipFill>
        <p:spPr>
          <a:xfrm>
            <a:off x="4007769" y="2996953"/>
            <a:ext cx="648072" cy="6480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8" name="Picture 37"/>
          <p:cNvPicPr>
            <a:picLocks noChangeAspect="1"/>
          </p:cNvPicPr>
          <p:nvPr/>
        </p:nvPicPr>
        <p:blipFill rotWithShape="1">
          <a:blip r:embed="rId11" cstate="print">
            <a:extLst>
              <a:ext uri="{28A0092B-C50C-407E-A947-70E740481C1C}">
                <a14:useLocalDpi xmlns:a14="http://schemas.microsoft.com/office/drawing/2010/main" val="0"/>
              </a:ext>
            </a:extLst>
          </a:blip>
          <a:srcRect l="49959" t="11095" r="26531" b="48493"/>
          <a:stretch/>
        </p:blipFill>
        <p:spPr>
          <a:xfrm>
            <a:off x="1775519" y="4797153"/>
            <a:ext cx="576065" cy="7200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9" name="Picture 38"/>
          <p:cNvPicPr>
            <a:picLocks noChangeAspect="1"/>
          </p:cNvPicPr>
          <p:nvPr/>
        </p:nvPicPr>
        <p:blipFill rotWithShape="1">
          <a:blip r:embed="rId15" cstate="print">
            <a:extLst>
              <a:ext uri="{28A0092B-C50C-407E-A947-70E740481C1C}">
                <a14:useLocalDpi xmlns:a14="http://schemas.microsoft.com/office/drawing/2010/main" val="0"/>
              </a:ext>
            </a:extLst>
          </a:blip>
          <a:srcRect l="63279" t="11095" r="16149" b="44452"/>
          <a:stretch/>
        </p:blipFill>
        <p:spPr>
          <a:xfrm>
            <a:off x="4655841" y="4797153"/>
            <a:ext cx="504056" cy="7920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0" name="TextBox 39"/>
          <p:cNvSpPr txBox="1"/>
          <p:nvPr/>
        </p:nvSpPr>
        <p:spPr>
          <a:xfrm>
            <a:off x="7752184" y="6381328"/>
            <a:ext cx="3033716" cy="369332"/>
          </a:xfrm>
          <a:prstGeom prst="rect">
            <a:avLst/>
          </a:prstGeom>
        </p:spPr>
        <p:txBody>
          <a:bodyPr wrap="none" rtlCol="0">
            <a:spAutoFit/>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kern="1200" noProof="0" dirty="0" smtClean="0">
                <a:ln w="0"/>
                <a:latin typeface="Calibri" pitchFamily="34" charset="0"/>
                <a:ea typeface="+mj-ea"/>
                <a:cs typeface="+mj-cs"/>
              </a:rPr>
              <a:t>Source: fluorophores.tugraz.at</a:t>
            </a:r>
          </a:p>
        </p:txBody>
      </p:sp>
    </p:spTree>
    <p:extLst>
      <p:ext uri="{BB962C8B-B14F-4D97-AF65-F5344CB8AC3E}">
        <p14:creationId xmlns:p14="http://schemas.microsoft.com/office/powerpoint/2010/main" val="24532908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smtClean="0"/>
              <a:t>Examples</a:t>
            </a:r>
            <a:r>
              <a:rPr lang="de-DE" dirty="0" smtClean="0"/>
              <a:t>: Large Stokes </a:t>
            </a:r>
            <a:r>
              <a:rPr lang="de-DE" dirty="0" err="1" smtClean="0"/>
              <a:t>Shift</a:t>
            </a:r>
            <a:endParaRPr lang="de-DE" dirty="0"/>
          </a:p>
        </p:txBody>
      </p:sp>
      <p:grpSp>
        <p:nvGrpSpPr>
          <p:cNvPr id="5" name="Group 4"/>
          <p:cNvGrpSpPr/>
          <p:nvPr/>
        </p:nvGrpSpPr>
        <p:grpSpPr>
          <a:xfrm>
            <a:off x="551384" y="980728"/>
            <a:ext cx="10112103" cy="5400600"/>
            <a:chOff x="551384" y="980728"/>
            <a:chExt cx="10112103" cy="5400600"/>
          </a:xfrm>
        </p:grpSpPr>
        <p:pic>
          <p:nvPicPr>
            <p:cNvPr id="17" name="Picture 16"/>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105326" y="981973"/>
              <a:ext cx="2450277" cy="1781881"/>
            </a:xfrm>
            <a:prstGeom prst="rect">
              <a:avLst/>
            </a:prstGeom>
          </p:spPr>
        </p:pic>
        <p:pic>
          <p:nvPicPr>
            <p:cNvPr id="18" name="Picture 17"/>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213210" y="980728"/>
              <a:ext cx="2450277" cy="1781881"/>
            </a:xfrm>
            <a:prstGeom prst="rect">
              <a:avLst/>
            </a:prstGeom>
          </p:spPr>
        </p:pic>
        <p:pic>
          <p:nvPicPr>
            <p:cNvPr id="19" name="Picture 18"/>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53274" y="2826284"/>
              <a:ext cx="2450277" cy="1781881"/>
            </a:xfrm>
            <a:prstGeom prst="rect">
              <a:avLst/>
            </a:prstGeom>
          </p:spPr>
        </p:pic>
        <p:pic>
          <p:nvPicPr>
            <p:cNvPr id="20" name="Picture 19"/>
            <p:cNvPicPr>
              <a:picLocks noChangeAspect="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657378" y="2781821"/>
              <a:ext cx="2450277" cy="1781881"/>
            </a:xfrm>
            <a:prstGeom prst="rect">
              <a:avLst/>
            </a:prstGeom>
          </p:spPr>
        </p:pic>
        <p:pic>
          <p:nvPicPr>
            <p:cNvPr id="21" name="Picture 20"/>
            <p:cNvPicPr>
              <a:picLocks noChangeAspect="1"/>
            </p:cNvPicPr>
            <p:nvPr/>
          </p:nvPicPr>
          <p:blipFill>
            <a:blip r:embed="rId7"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105326" y="4599447"/>
              <a:ext cx="2450277" cy="1781881"/>
            </a:xfrm>
            <a:prstGeom prst="rect">
              <a:avLst/>
            </a:prstGeom>
          </p:spPr>
        </p:pic>
        <p:pic>
          <p:nvPicPr>
            <p:cNvPr id="22" name="Picture 21"/>
            <p:cNvPicPr>
              <a:picLocks noChangeAspect="1"/>
            </p:cNvPicPr>
            <p:nvPr/>
          </p:nvPicPr>
          <p:blipFill>
            <a:blip r:embed="rId8"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659268" y="4599447"/>
              <a:ext cx="2450277" cy="1781881"/>
            </a:xfrm>
            <a:prstGeom prst="rect">
              <a:avLst/>
            </a:prstGeom>
          </p:spPr>
        </p:pic>
        <p:pic>
          <p:nvPicPr>
            <p:cNvPr id="23" name="Picture 22"/>
            <p:cNvPicPr>
              <a:picLocks noChangeAspect="1"/>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213209" y="4599447"/>
              <a:ext cx="2450277" cy="1781881"/>
            </a:xfrm>
            <a:prstGeom prst="rect">
              <a:avLst/>
            </a:prstGeom>
          </p:spPr>
        </p:pic>
        <p:pic>
          <p:nvPicPr>
            <p:cNvPr id="24" name="Picture 23"/>
            <p:cNvPicPr>
              <a:picLocks noChangeAspect="1"/>
            </p:cNvPicPr>
            <p:nvPr/>
          </p:nvPicPr>
          <p:blipFill>
            <a:blip r:embed="rId10"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51384" y="981973"/>
              <a:ext cx="2450277" cy="1781881"/>
            </a:xfrm>
            <a:prstGeom prst="rect">
              <a:avLst/>
            </a:prstGeom>
          </p:spPr>
        </p:pic>
        <p:pic>
          <p:nvPicPr>
            <p:cNvPr id="25" name="Picture 24"/>
            <p:cNvPicPr>
              <a:picLocks noChangeAspect="1"/>
            </p:cNvPicPr>
            <p:nvPr/>
          </p:nvPicPr>
          <p:blipFill>
            <a:blip r:embed="rId11"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53274" y="4599447"/>
              <a:ext cx="2450277" cy="1781881"/>
            </a:xfrm>
            <a:prstGeom prst="rect">
              <a:avLst/>
            </a:prstGeom>
          </p:spPr>
        </p:pic>
        <p:pic>
          <p:nvPicPr>
            <p:cNvPr id="26" name="Picture 25"/>
            <p:cNvPicPr>
              <a:picLocks noChangeAspect="1"/>
            </p:cNvPicPr>
            <p:nvPr/>
          </p:nvPicPr>
          <p:blipFill>
            <a:blip r:embed="rId1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105326" y="2781821"/>
              <a:ext cx="2450277" cy="1781881"/>
            </a:xfrm>
            <a:prstGeom prst="rect">
              <a:avLst/>
            </a:prstGeom>
          </p:spPr>
        </p:pic>
        <p:pic>
          <p:nvPicPr>
            <p:cNvPr id="27" name="Picture 26"/>
            <p:cNvPicPr>
              <a:picLocks noChangeAspect="1"/>
            </p:cNvPicPr>
            <p:nvPr/>
          </p:nvPicPr>
          <p:blipFill>
            <a:blip r:embed="rId1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659267" y="980728"/>
              <a:ext cx="2670527" cy="1781881"/>
            </a:xfrm>
            <a:prstGeom prst="rect">
              <a:avLst/>
            </a:prstGeom>
          </p:spPr>
        </p:pic>
        <p:pic>
          <p:nvPicPr>
            <p:cNvPr id="28" name="Picture 27"/>
            <p:cNvPicPr>
              <a:picLocks noChangeAspect="1"/>
            </p:cNvPicPr>
            <p:nvPr/>
          </p:nvPicPr>
          <p:blipFill>
            <a:blip r:embed="rId1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213210" y="2755134"/>
              <a:ext cx="2450277" cy="1781881"/>
            </a:xfrm>
            <a:prstGeom prst="rect">
              <a:avLst/>
            </a:prstGeom>
          </p:spPr>
        </p:pic>
      </p:grpSp>
      <p:pic>
        <p:nvPicPr>
          <p:cNvPr id="29" name="Picture 28"/>
          <p:cNvPicPr>
            <a:picLocks noChangeAspect="1"/>
          </p:cNvPicPr>
          <p:nvPr/>
        </p:nvPicPr>
        <p:blipFill rotWithShape="1">
          <a:blip r:embed="rId14" cstate="print">
            <a:extLst>
              <a:ext uri="{28A0092B-C50C-407E-A947-70E740481C1C}">
                <a14:useLocalDpi xmlns:a14="http://schemas.microsoft.com/office/drawing/2010/main" val="0"/>
              </a:ext>
            </a:extLst>
          </a:blip>
          <a:srcRect l="45625" t="12074" r="4416" b="47515"/>
          <a:stretch/>
        </p:blipFill>
        <p:spPr>
          <a:xfrm>
            <a:off x="9336361" y="2996953"/>
            <a:ext cx="1224136" cy="7200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 name="Picture 29"/>
          <p:cNvPicPr>
            <a:picLocks noChangeAspect="1"/>
          </p:cNvPicPr>
          <p:nvPr/>
        </p:nvPicPr>
        <p:blipFill rotWithShape="1">
          <a:blip r:embed="rId5" cstate="print">
            <a:extLst>
              <a:ext uri="{28A0092B-C50C-407E-A947-70E740481C1C}">
                <a14:useLocalDpi xmlns:a14="http://schemas.microsoft.com/office/drawing/2010/main" val="0"/>
              </a:ext>
            </a:extLst>
          </a:blip>
          <a:srcRect l="11755" t="12074" r="47102" b="51556"/>
          <a:stretch/>
        </p:blipFill>
        <p:spPr>
          <a:xfrm>
            <a:off x="839415" y="2996952"/>
            <a:ext cx="1008113" cy="6480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1" name="Picture 30"/>
          <p:cNvPicPr>
            <a:picLocks noChangeAspect="1"/>
          </p:cNvPicPr>
          <p:nvPr/>
        </p:nvPicPr>
        <p:blipFill rotWithShape="1">
          <a:blip r:embed="rId6" cstate="print">
            <a:extLst>
              <a:ext uri="{28A0092B-C50C-407E-A947-70E740481C1C}">
                <a14:useLocalDpi xmlns:a14="http://schemas.microsoft.com/office/drawing/2010/main" val="0"/>
              </a:ext>
            </a:extLst>
          </a:blip>
          <a:srcRect l="17185" t="12096" r="41672" b="43452"/>
          <a:stretch/>
        </p:blipFill>
        <p:spPr>
          <a:xfrm>
            <a:off x="6095999" y="2996951"/>
            <a:ext cx="1008113" cy="79208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2" name="TextBox 31"/>
          <p:cNvSpPr txBox="1"/>
          <p:nvPr/>
        </p:nvSpPr>
        <p:spPr>
          <a:xfrm>
            <a:off x="7752184" y="6381328"/>
            <a:ext cx="3033716" cy="369332"/>
          </a:xfrm>
          <a:prstGeom prst="rect">
            <a:avLst/>
          </a:prstGeom>
        </p:spPr>
        <p:txBody>
          <a:bodyPr wrap="none" rtlCol="0">
            <a:spAutoFit/>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kern="1200" noProof="0" dirty="0" smtClean="0">
                <a:ln w="0"/>
                <a:latin typeface="Calibri" pitchFamily="34" charset="0"/>
                <a:ea typeface="+mj-ea"/>
                <a:cs typeface="+mj-cs"/>
              </a:rPr>
              <a:t>Source: fluorophores.tugraz.at</a:t>
            </a:r>
          </a:p>
        </p:txBody>
      </p:sp>
    </p:spTree>
    <p:extLst>
      <p:ext uri="{BB962C8B-B14F-4D97-AF65-F5344CB8AC3E}">
        <p14:creationId xmlns:p14="http://schemas.microsoft.com/office/powerpoint/2010/main" val="16754560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smtClean="0"/>
              <a:t>Examples</a:t>
            </a:r>
            <a:r>
              <a:rPr lang="de-DE" dirty="0" smtClean="0"/>
              <a:t>: </a:t>
            </a:r>
            <a:r>
              <a:rPr lang="de-DE" dirty="0" err="1" smtClean="0"/>
              <a:t>Mirror</a:t>
            </a:r>
            <a:r>
              <a:rPr lang="de-DE" dirty="0" smtClean="0"/>
              <a:t> Image </a:t>
            </a:r>
            <a:r>
              <a:rPr lang="de-DE" dirty="0" err="1" smtClean="0"/>
              <a:t>Rule</a:t>
            </a:r>
            <a:endParaRPr lang="de-DE" dirty="0"/>
          </a:p>
        </p:txBody>
      </p:sp>
      <p:grpSp>
        <p:nvGrpSpPr>
          <p:cNvPr id="5" name="Group 4"/>
          <p:cNvGrpSpPr/>
          <p:nvPr/>
        </p:nvGrpSpPr>
        <p:grpSpPr>
          <a:xfrm>
            <a:off x="551384" y="980728"/>
            <a:ext cx="10112103" cy="5400600"/>
            <a:chOff x="551384" y="980728"/>
            <a:chExt cx="10112103" cy="5400600"/>
          </a:xfrm>
        </p:grpSpPr>
        <p:pic>
          <p:nvPicPr>
            <p:cNvPr id="17" name="Picture 16"/>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105326" y="981973"/>
              <a:ext cx="2450277" cy="1781881"/>
            </a:xfrm>
            <a:prstGeom prst="rect">
              <a:avLst/>
            </a:prstGeom>
          </p:spPr>
        </p:pic>
        <p:pic>
          <p:nvPicPr>
            <p:cNvPr id="18" name="Picture 17"/>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213210" y="980728"/>
              <a:ext cx="2450277" cy="1781881"/>
            </a:xfrm>
            <a:prstGeom prst="rect">
              <a:avLst/>
            </a:prstGeom>
          </p:spPr>
        </p:pic>
        <p:pic>
          <p:nvPicPr>
            <p:cNvPr id="19" name="Picture 18"/>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53274" y="2826284"/>
              <a:ext cx="2450277" cy="1781881"/>
            </a:xfrm>
            <a:prstGeom prst="rect">
              <a:avLst/>
            </a:prstGeom>
          </p:spPr>
        </p:pic>
        <p:pic>
          <p:nvPicPr>
            <p:cNvPr id="20" name="Picture 19"/>
            <p:cNvPicPr>
              <a:picLocks noChangeAspect="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657378" y="2781821"/>
              <a:ext cx="2450277" cy="1781881"/>
            </a:xfrm>
            <a:prstGeom prst="rect">
              <a:avLst/>
            </a:prstGeom>
          </p:spPr>
        </p:pic>
        <p:pic>
          <p:nvPicPr>
            <p:cNvPr id="21" name="Picture 20"/>
            <p:cNvPicPr>
              <a:picLocks noChangeAspect="1"/>
            </p:cNvPicPr>
            <p:nvPr/>
          </p:nvPicPr>
          <p:blipFill>
            <a:blip r:embed="rId7"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105326" y="4599447"/>
              <a:ext cx="2450277" cy="1781881"/>
            </a:xfrm>
            <a:prstGeom prst="rect">
              <a:avLst/>
            </a:prstGeom>
          </p:spPr>
        </p:pic>
        <p:pic>
          <p:nvPicPr>
            <p:cNvPr id="22" name="Picture 21"/>
            <p:cNvPicPr>
              <a:picLocks noChangeAspect="1"/>
            </p:cNvPicPr>
            <p:nvPr/>
          </p:nvPicPr>
          <p:blipFill>
            <a:blip r:embed="rId8"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659268" y="4599447"/>
              <a:ext cx="2450277" cy="1781881"/>
            </a:xfrm>
            <a:prstGeom prst="rect">
              <a:avLst/>
            </a:prstGeom>
          </p:spPr>
        </p:pic>
        <p:pic>
          <p:nvPicPr>
            <p:cNvPr id="23" name="Picture 22"/>
            <p:cNvPicPr>
              <a:picLocks noChangeAspect="1"/>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213209" y="4599447"/>
              <a:ext cx="2450277" cy="1781881"/>
            </a:xfrm>
            <a:prstGeom prst="rect">
              <a:avLst/>
            </a:prstGeom>
          </p:spPr>
        </p:pic>
        <p:pic>
          <p:nvPicPr>
            <p:cNvPr id="24" name="Picture 23"/>
            <p:cNvPicPr>
              <a:picLocks noChangeAspect="1"/>
            </p:cNvPicPr>
            <p:nvPr/>
          </p:nvPicPr>
          <p:blipFill>
            <a:blip r:embed="rId10"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51384" y="981973"/>
              <a:ext cx="2450277" cy="1781881"/>
            </a:xfrm>
            <a:prstGeom prst="rect">
              <a:avLst/>
            </a:prstGeom>
          </p:spPr>
        </p:pic>
        <p:pic>
          <p:nvPicPr>
            <p:cNvPr id="25" name="Picture 24"/>
            <p:cNvPicPr>
              <a:picLocks noChangeAspect="1"/>
            </p:cNvPicPr>
            <p:nvPr/>
          </p:nvPicPr>
          <p:blipFill>
            <a:blip r:embed="rId11"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53274" y="4599447"/>
              <a:ext cx="2450277" cy="1781881"/>
            </a:xfrm>
            <a:prstGeom prst="rect">
              <a:avLst/>
            </a:prstGeom>
          </p:spPr>
        </p:pic>
        <p:pic>
          <p:nvPicPr>
            <p:cNvPr id="26" name="Picture 25"/>
            <p:cNvPicPr>
              <a:picLocks noChangeAspect="1"/>
            </p:cNvPicPr>
            <p:nvPr/>
          </p:nvPicPr>
          <p:blipFill>
            <a:blip r:embed="rId1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105326" y="2781821"/>
              <a:ext cx="2450277" cy="1781881"/>
            </a:xfrm>
            <a:prstGeom prst="rect">
              <a:avLst/>
            </a:prstGeom>
          </p:spPr>
        </p:pic>
        <p:pic>
          <p:nvPicPr>
            <p:cNvPr id="27" name="Picture 26"/>
            <p:cNvPicPr>
              <a:picLocks noChangeAspect="1"/>
            </p:cNvPicPr>
            <p:nvPr/>
          </p:nvPicPr>
          <p:blipFill>
            <a:blip r:embed="rId1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659267" y="980728"/>
              <a:ext cx="2670527" cy="1781881"/>
            </a:xfrm>
            <a:prstGeom prst="rect">
              <a:avLst/>
            </a:prstGeom>
          </p:spPr>
        </p:pic>
        <p:pic>
          <p:nvPicPr>
            <p:cNvPr id="28" name="Picture 27"/>
            <p:cNvPicPr>
              <a:picLocks noChangeAspect="1"/>
            </p:cNvPicPr>
            <p:nvPr/>
          </p:nvPicPr>
          <p:blipFill>
            <a:blip r:embed="rId1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213210" y="2755134"/>
              <a:ext cx="2450277" cy="1781881"/>
            </a:xfrm>
            <a:prstGeom prst="rect">
              <a:avLst/>
            </a:prstGeom>
          </p:spPr>
        </p:pic>
      </p:grpSp>
      <p:pic>
        <p:nvPicPr>
          <p:cNvPr id="32" name="Picture 31"/>
          <p:cNvPicPr>
            <a:picLocks noChangeAspect="1"/>
          </p:cNvPicPr>
          <p:nvPr/>
        </p:nvPicPr>
        <p:blipFill rotWithShape="1">
          <a:blip r:embed="rId10" cstate="print">
            <a:extLst>
              <a:ext uri="{28A0092B-C50C-407E-A947-70E740481C1C}">
                <a14:useLocalDpi xmlns:a14="http://schemas.microsoft.com/office/drawing/2010/main" val="0"/>
              </a:ext>
            </a:extLst>
          </a:blip>
          <a:srcRect l="44005" t="12543" r="17791" b="10676"/>
          <a:stretch/>
        </p:blipFill>
        <p:spPr>
          <a:xfrm>
            <a:off x="1631505" y="1196752"/>
            <a:ext cx="936104" cy="13681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3" name="Picture 32"/>
          <p:cNvPicPr>
            <a:picLocks noChangeAspect="1"/>
          </p:cNvPicPr>
          <p:nvPr/>
        </p:nvPicPr>
        <p:blipFill rotWithShape="1">
          <a:blip r:embed="rId12" cstate="print">
            <a:extLst>
              <a:ext uri="{28A0092B-C50C-407E-A947-70E740481C1C}">
                <a14:useLocalDpi xmlns:a14="http://schemas.microsoft.com/office/drawing/2010/main" val="0"/>
              </a:ext>
            </a:extLst>
          </a:blip>
          <a:srcRect l="30953" t="13619" r="27905" b="9600"/>
          <a:stretch/>
        </p:blipFill>
        <p:spPr>
          <a:xfrm>
            <a:off x="3863753" y="3033148"/>
            <a:ext cx="1008112" cy="13681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4" name="Picture 33"/>
          <p:cNvPicPr>
            <a:picLocks noChangeAspect="1"/>
          </p:cNvPicPr>
          <p:nvPr/>
        </p:nvPicPr>
        <p:blipFill rotWithShape="1">
          <a:blip r:embed="rId14" cstate="print">
            <a:extLst>
              <a:ext uri="{28A0092B-C50C-407E-A947-70E740481C1C}">
                <a14:useLocalDpi xmlns:a14="http://schemas.microsoft.com/office/drawing/2010/main" val="0"/>
              </a:ext>
            </a:extLst>
          </a:blip>
          <a:srcRect l="43053" t="12379" r="4049" b="10839"/>
          <a:stretch/>
        </p:blipFill>
        <p:spPr>
          <a:xfrm>
            <a:off x="9264353" y="2969244"/>
            <a:ext cx="1296144" cy="13681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5" name="Picture 34"/>
          <p:cNvPicPr>
            <a:picLocks noChangeAspect="1"/>
          </p:cNvPicPr>
          <p:nvPr/>
        </p:nvPicPr>
        <p:blipFill rotWithShape="1">
          <a:blip r:embed="rId15" cstate="print">
            <a:extLst>
              <a:ext uri="{28A0092B-C50C-407E-A947-70E740481C1C}">
                <a14:useLocalDpi xmlns:a14="http://schemas.microsoft.com/office/drawing/2010/main" val="0"/>
              </a:ext>
            </a:extLst>
          </a:blip>
          <a:srcRect l="57401" t="11096" r="10272" b="12123"/>
          <a:stretch/>
        </p:blipFill>
        <p:spPr>
          <a:xfrm>
            <a:off x="4511825" y="4797153"/>
            <a:ext cx="792088" cy="13681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6" name="Picture 35"/>
          <p:cNvPicPr>
            <a:picLocks noChangeAspect="1"/>
          </p:cNvPicPr>
          <p:nvPr/>
        </p:nvPicPr>
        <p:blipFill rotWithShape="1">
          <a:blip r:embed="rId6" cstate="print">
            <a:extLst>
              <a:ext uri="{28A0092B-C50C-407E-A947-70E740481C1C}">
                <a14:useLocalDpi xmlns:a14="http://schemas.microsoft.com/office/drawing/2010/main" val="0"/>
              </a:ext>
            </a:extLst>
          </a:blip>
          <a:srcRect l="23547" t="12074" r="41188" b="11145"/>
          <a:stretch/>
        </p:blipFill>
        <p:spPr>
          <a:xfrm>
            <a:off x="6240017" y="2996953"/>
            <a:ext cx="864096" cy="13681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7" name="TextBox 36"/>
          <p:cNvSpPr txBox="1"/>
          <p:nvPr/>
        </p:nvSpPr>
        <p:spPr>
          <a:xfrm>
            <a:off x="7752184" y="6381328"/>
            <a:ext cx="3033716" cy="369332"/>
          </a:xfrm>
          <a:prstGeom prst="rect">
            <a:avLst/>
          </a:prstGeom>
        </p:spPr>
        <p:txBody>
          <a:bodyPr wrap="none" rtlCol="0">
            <a:spAutoFit/>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kern="1200" noProof="0" dirty="0" smtClean="0">
                <a:ln w="0"/>
                <a:latin typeface="Calibri" pitchFamily="34" charset="0"/>
                <a:ea typeface="+mj-ea"/>
                <a:cs typeface="+mj-cs"/>
              </a:rPr>
              <a:t>Source: fluorophores.tugraz.at</a:t>
            </a:r>
          </a:p>
        </p:txBody>
      </p:sp>
    </p:spTree>
    <p:extLst>
      <p:ext uri="{BB962C8B-B14F-4D97-AF65-F5344CB8AC3E}">
        <p14:creationId xmlns:p14="http://schemas.microsoft.com/office/powerpoint/2010/main" val="27596788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smtClean="0"/>
              <a:t>Examples</a:t>
            </a:r>
            <a:r>
              <a:rPr lang="de-DE" dirty="0" smtClean="0"/>
              <a:t>: </a:t>
            </a:r>
            <a:r>
              <a:rPr lang="de-DE" dirty="0" err="1" smtClean="0"/>
              <a:t>Mirror</a:t>
            </a:r>
            <a:r>
              <a:rPr lang="de-DE" dirty="0" smtClean="0"/>
              <a:t> Image </a:t>
            </a:r>
            <a:r>
              <a:rPr lang="de-DE" dirty="0" err="1" smtClean="0"/>
              <a:t>Rule</a:t>
            </a:r>
            <a:endParaRPr lang="de-DE" dirty="0"/>
          </a:p>
        </p:txBody>
      </p:sp>
      <p:grpSp>
        <p:nvGrpSpPr>
          <p:cNvPr id="5" name="Group 4"/>
          <p:cNvGrpSpPr/>
          <p:nvPr/>
        </p:nvGrpSpPr>
        <p:grpSpPr>
          <a:xfrm>
            <a:off x="551384" y="980728"/>
            <a:ext cx="10112103" cy="5400600"/>
            <a:chOff x="551384" y="980728"/>
            <a:chExt cx="10112103" cy="5400600"/>
          </a:xfrm>
        </p:grpSpPr>
        <p:pic>
          <p:nvPicPr>
            <p:cNvPr id="17" name="Picture 16"/>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105326" y="981973"/>
              <a:ext cx="2450277" cy="1781881"/>
            </a:xfrm>
            <a:prstGeom prst="rect">
              <a:avLst/>
            </a:prstGeom>
          </p:spPr>
        </p:pic>
        <p:pic>
          <p:nvPicPr>
            <p:cNvPr id="18" name="Picture 17"/>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213210" y="980728"/>
              <a:ext cx="2450277" cy="1781881"/>
            </a:xfrm>
            <a:prstGeom prst="rect">
              <a:avLst/>
            </a:prstGeom>
          </p:spPr>
        </p:pic>
        <p:pic>
          <p:nvPicPr>
            <p:cNvPr id="19" name="Picture 18"/>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53274" y="2826284"/>
              <a:ext cx="2450277" cy="1781881"/>
            </a:xfrm>
            <a:prstGeom prst="rect">
              <a:avLst/>
            </a:prstGeom>
          </p:spPr>
        </p:pic>
        <p:pic>
          <p:nvPicPr>
            <p:cNvPr id="20" name="Picture 19"/>
            <p:cNvPicPr>
              <a:picLocks noChangeAspect="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657378" y="2781821"/>
              <a:ext cx="2450277" cy="1781881"/>
            </a:xfrm>
            <a:prstGeom prst="rect">
              <a:avLst/>
            </a:prstGeom>
          </p:spPr>
        </p:pic>
        <p:pic>
          <p:nvPicPr>
            <p:cNvPr id="21" name="Picture 20"/>
            <p:cNvPicPr>
              <a:picLocks noChangeAspect="1"/>
            </p:cNvPicPr>
            <p:nvPr/>
          </p:nvPicPr>
          <p:blipFill>
            <a:blip r:embed="rId7"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105326" y="4599447"/>
              <a:ext cx="2450277" cy="1781881"/>
            </a:xfrm>
            <a:prstGeom prst="rect">
              <a:avLst/>
            </a:prstGeom>
          </p:spPr>
        </p:pic>
        <p:pic>
          <p:nvPicPr>
            <p:cNvPr id="22" name="Picture 21"/>
            <p:cNvPicPr>
              <a:picLocks noChangeAspect="1"/>
            </p:cNvPicPr>
            <p:nvPr/>
          </p:nvPicPr>
          <p:blipFill>
            <a:blip r:embed="rId8"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659268" y="4599447"/>
              <a:ext cx="2450277" cy="1781881"/>
            </a:xfrm>
            <a:prstGeom prst="rect">
              <a:avLst/>
            </a:prstGeom>
          </p:spPr>
        </p:pic>
        <p:pic>
          <p:nvPicPr>
            <p:cNvPr id="23" name="Picture 22"/>
            <p:cNvPicPr>
              <a:picLocks noChangeAspect="1"/>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213209" y="4599447"/>
              <a:ext cx="2450277" cy="1781881"/>
            </a:xfrm>
            <a:prstGeom prst="rect">
              <a:avLst/>
            </a:prstGeom>
          </p:spPr>
        </p:pic>
        <p:pic>
          <p:nvPicPr>
            <p:cNvPr id="24" name="Picture 23"/>
            <p:cNvPicPr>
              <a:picLocks noChangeAspect="1"/>
            </p:cNvPicPr>
            <p:nvPr/>
          </p:nvPicPr>
          <p:blipFill>
            <a:blip r:embed="rId10"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51384" y="981973"/>
              <a:ext cx="2450277" cy="1781881"/>
            </a:xfrm>
            <a:prstGeom prst="rect">
              <a:avLst/>
            </a:prstGeom>
          </p:spPr>
        </p:pic>
        <p:pic>
          <p:nvPicPr>
            <p:cNvPr id="25" name="Picture 24"/>
            <p:cNvPicPr>
              <a:picLocks noChangeAspect="1"/>
            </p:cNvPicPr>
            <p:nvPr/>
          </p:nvPicPr>
          <p:blipFill>
            <a:blip r:embed="rId11"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53274" y="4599447"/>
              <a:ext cx="2450277" cy="1781881"/>
            </a:xfrm>
            <a:prstGeom prst="rect">
              <a:avLst/>
            </a:prstGeom>
          </p:spPr>
        </p:pic>
        <p:pic>
          <p:nvPicPr>
            <p:cNvPr id="26" name="Picture 25"/>
            <p:cNvPicPr>
              <a:picLocks noChangeAspect="1"/>
            </p:cNvPicPr>
            <p:nvPr/>
          </p:nvPicPr>
          <p:blipFill>
            <a:blip r:embed="rId1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105326" y="2781821"/>
              <a:ext cx="2450277" cy="1781881"/>
            </a:xfrm>
            <a:prstGeom prst="rect">
              <a:avLst/>
            </a:prstGeom>
          </p:spPr>
        </p:pic>
        <p:pic>
          <p:nvPicPr>
            <p:cNvPr id="27" name="Picture 26"/>
            <p:cNvPicPr>
              <a:picLocks noChangeAspect="1"/>
            </p:cNvPicPr>
            <p:nvPr/>
          </p:nvPicPr>
          <p:blipFill>
            <a:blip r:embed="rId1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659267" y="980728"/>
              <a:ext cx="2670527" cy="1781881"/>
            </a:xfrm>
            <a:prstGeom prst="rect">
              <a:avLst/>
            </a:prstGeom>
          </p:spPr>
        </p:pic>
        <p:pic>
          <p:nvPicPr>
            <p:cNvPr id="28" name="Picture 27"/>
            <p:cNvPicPr>
              <a:picLocks noChangeAspect="1"/>
            </p:cNvPicPr>
            <p:nvPr/>
          </p:nvPicPr>
          <p:blipFill>
            <a:blip r:embed="rId1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213210" y="2755134"/>
              <a:ext cx="2450277" cy="1781881"/>
            </a:xfrm>
            <a:prstGeom prst="rect">
              <a:avLst/>
            </a:prstGeom>
          </p:spPr>
        </p:pic>
      </p:grpSp>
      <p:pic>
        <p:nvPicPr>
          <p:cNvPr id="32" name="Picture 31"/>
          <p:cNvPicPr>
            <a:picLocks noChangeAspect="1"/>
          </p:cNvPicPr>
          <p:nvPr/>
        </p:nvPicPr>
        <p:blipFill rotWithShape="1">
          <a:blip r:embed="rId10" cstate="print">
            <a:extLst>
              <a:ext uri="{28A0092B-C50C-407E-A947-70E740481C1C}">
                <a14:useLocalDpi xmlns:a14="http://schemas.microsoft.com/office/drawing/2010/main" val="0"/>
              </a:ext>
            </a:extLst>
          </a:blip>
          <a:srcRect l="44005" t="12543" r="17791" b="10676"/>
          <a:stretch/>
        </p:blipFill>
        <p:spPr>
          <a:xfrm>
            <a:off x="1631505" y="1196752"/>
            <a:ext cx="936104" cy="13681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3" name="Picture 32"/>
          <p:cNvPicPr>
            <a:picLocks noChangeAspect="1"/>
          </p:cNvPicPr>
          <p:nvPr/>
        </p:nvPicPr>
        <p:blipFill rotWithShape="1">
          <a:blip r:embed="rId12" cstate="print">
            <a:extLst>
              <a:ext uri="{28A0092B-C50C-407E-A947-70E740481C1C}">
                <a14:useLocalDpi xmlns:a14="http://schemas.microsoft.com/office/drawing/2010/main" val="0"/>
              </a:ext>
            </a:extLst>
          </a:blip>
          <a:srcRect l="30953" t="13619" r="27905" b="9600"/>
          <a:stretch/>
        </p:blipFill>
        <p:spPr>
          <a:xfrm>
            <a:off x="3863753" y="3033148"/>
            <a:ext cx="1008112" cy="13681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4" name="Picture 33"/>
          <p:cNvPicPr>
            <a:picLocks noChangeAspect="1"/>
          </p:cNvPicPr>
          <p:nvPr/>
        </p:nvPicPr>
        <p:blipFill rotWithShape="1">
          <a:blip r:embed="rId14" cstate="print">
            <a:extLst>
              <a:ext uri="{28A0092B-C50C-407E-A947-70E740481C1C}">
                <a14:useLocalDpi xmlns:a14="http://schemas.microsoft.com/office/drawing/2010/main" val="0"/>
              </a:ext>
            </a:extLst>
          </a:blip>
          <a:srcRect l="43053" t="12379" r="4049" b="10839"/>
          <a:stretch/>
        </p:blipFill>
        <p:spPr>
          <a:xfrm>
            <a:off x="9264353" y="2969244"/>
            <a:ext cx="1296144" cy="13681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5" name="Picture 34"/>
          <p:cNvPicPr>
            <a:picLocks noChangeAspect="1"/>
          </p:cNvPicPr>
          <p:nvPr/>
        </p:nvPicPr>
        <p:blipFill rotWithShape="1">
          <a:blip r:embed="rId15" cstate="print">
            <a:extLst>
              <a:ext uri="{28A0092B-C50C-407E-A947-70E740481C1C}">
                <a14:useLocalDpi xmlns:a14="http://schemas.microsoft.com/office/drawing/2010/main" val="0"/>
              </a:ext>
            </a:extLst>
          </a:blip>
          <a:srcRect l="57401" t="11096" r="10272" b="12123"/>
          <a:stretch/>
        </p:blipFill>
        <p:spPr>
          <a:xfrm>
            <a:off x="4511825" y="4797153"/>
            <a:ext cx="792088" cy="13681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6" name="Picture 35"/>
          <p:cNvPicPr>
            <a:picLocks noChangeAspect="1"/>
          </p:cNvPicPr>
          <p:nvPr/>
        </p:nvPicPr>
        <p:blipFill rotWithShape="1">
          <a:blip r:embed="rId6" cstate="print">
            <a:extLst>
              <a:ext uri="{28A0092B-C50C-407E-A947-70E740481C1C}">
                <a14:useLocalDpi xmlns:a14="http://schemas.microsoft.com/office/drawing/2010/main" val="0"/>
              </a:ext>
            </a:extLst>
          </a:blip>
          <a:srcRect l="23547" t="12074" r="41188" b="11145"/>
          <a:stretch/>
        </p:blipFill>
        <p:spPr>
          <a:xfrm>
            <a:off x="6240017" y="2996953"/>
            <a:ext cx="864096" cy="13681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7" name="TextBox 36"/>
          <p:cNvSpPr txBox="1"/>
          <p:nvPr/>
        </p:nvSpPr>
        <p:spPr>
          <a:xfrm>
            <a:off x="7752184" y="6381328"/>
            <a:ext cx="3033716" cy="369332"/>
          </a:xfrm>
          <a:prstGeom prst="rect">
            <a:avLst/>
          </a:prstGeom>
        </p:spPr>
        <p:txBody>
          <a:bodyPr wrap="none" rtlCol="0">
            <a:spAutoFit/>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kern="1200" noProof="0" dirty="0" smtClean="0">
                <a:ln w="0"/>
                <a:latin typeface="Calibri" pitchFamily="34" charset="0"/>
                <a:ea typeface="+mj-ea"/>
                <a:cs typeface="+mj-cs"/>
              </a:rPr>
              <a:t>Source: fluorophores.tugraz.at</a:t>
            </a:r>
          </a:p>
        </p:txBody>
      </p:sp>
      <p:cxnSp>
        <p:nvCxnSpPr>
          <p:cNvPr id="4" name="Straight Connector 3"/>
          <p:cNvCxnSpPr/>
          <p:nvPr/>
        </p:nvCxnSpPr>
        <p:spPr>
          <a:xfrm>
            <a:off x="2110160" y="1052736"/>
            <a:ext cx="0" cy="1617690"/>
          </a:xfrm>
          <a:prstGeom prst="line">
            <a:avLst/>
          </a:prstGeom>
          <a:ln w="28575">
            <a:solidFill>
              <a:srgbClr val="000000"/>
            </a:solidFill>
            <a:prstDash val="sysDash"/>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4323358" y="2914262"/>
            <a:ext cx="0" cy="1617690"/>
          </a:xfrm>
          <a:prstGeom prst="line">
            <a:avLst/>
          </a:prstGeom>
          <a:ln w="28575">
            <a:solidFill>
              <a:srgbClr val="000000"/>
            </a:solidFill>
            <a:prstDash val="sysDash"/>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6684764" y="2895212"/>
            <a:ext cx="0" cy="1617690"/>
          </a:xfrm>
          <a:prstGeom prst="line">
            <a:avLst/>
          </a:prstGeom>
          <a:ln w="28575">
            <a:solidFill>
              <a:srgbClr val="000000"/>
            </a:solidFill>
            <a:prstDash val="sysDash"/>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4886722" y="4684352"/>
            <a:ext cx="0" cy="1617690"/>
          </a:xfrm>
          <a:prstGeom prst="line">
            <a:avLst/>
          </a:prstGeom>
          <a:ln w="28575">
            <a:solidFill>
              <a:srgbClr val="000000"/>
            </a:solidFill>
            <a:prstDash val="sysDash"/>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9984432" y="2826284"/>
            <a:ext cx="0" cy="1617690"/>
          </a:xfrm>
          <a:prstGeom prst="line">
            <a:avLst/>
          </a:prstGeom>
          <a:ln w="28575">
            <a:solidFill>
              <a:srgbClr val="00000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17432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smtClean="0"/>
              <a:t>Examples</a:t>
            </a:r>
            <a:r>
              <a:rPr lang="de-DE" dirty="0" smtClean="0"/>
              <a:t>: Shape</a:t>
            </a:r>
            <a:endParaRPr lang="de-DE" dirty="0"/>
          </a:p>
        </p:txBody>
      </p:sp>
      <p:grpSp>
        <p:nvGrpSpPr>
          <p:cNvPr id="5" name="Group 4"/>
          <p:cNvGrpSpPr/>
          <p:nvPr/>
        </p:nvGrpSpPr>
        <p:grpSpPr>
          <a:xfrm>
            <a:off x="551384" y="980728"/>
            <a:ext cx="10112103" cy="5400600"/>
            <a:chOff x="551384" y="980728"/>
            <a:chExt cx="10112103" cy="5400600"/>
          </a:xfrm>
        </p:grpSpPr>
        <p:pic>
          <p:nvPicPr>
            <p:cNvPr id="17" name="Picture 16"/>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105326" y="981973"/>
              <a:ext cx="2450277" cy="1781881"/>
            </a:xfrm>
            <a:prstGeom prst="rect">
              <a:avLst/>
            </a:prstGeom>
          </p:spPr>
        </p:pic>
        <p:pic>
          <p:nvPicPr>
            <p:cNvPr id="18" name="Picture 17"/>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213210" y="980728"/>
              <a:ext cx="2450277" cy="1781881"/>
            </a:xfrm>
            <a:prstGeom prst="rect">
              <a:avLst/>
            </a:prstGeom>
          </p:spPr>
        </p:pic>
        <p:pic>
          <p:nvPicPr>
            <p:cNvPr id="19" name="Picture 18"/>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53274" y="2826284"/>
              <a:ext cx="2450277" cy="1781881"/>
            </a:xfrm>
            <a:prstGeom prst="rect">
              <a:avLst/>
            </a:prstGeom>
          </p:spPr>
        </p:pic>
        <p:pic>
          <p:nvPicPr>
            <p:cNvPr id="20" name="Picture 19"/>
            <p:cNvPicPr>
              <a:picLocks noChangeAspect="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657378" y="2781821"/>
              <a:ext cx="2450277" cy="1781881"/>
            </a:xfrm>
            <a:prstGeom prst="rect">
              <a:avLst/>
            </a:prstGeom>
          </p:spPr>
        </p:pic>
        <p:pic>
          <p:nvPicPr>
            <p:cNvPr id="21" name="Picture 20"/>
            <p:cNvPicPr>
              <a:picLocks noChangeAspect="1"/>
            </p:cNvPicPr>
            <p:nvPr/>
          </p:nvPicPr>
          <p:blipFill>
            <a:blip r:embed="rId7"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105326" y="4599447"/>
              <a:ext cx="2450277" cy="1781881"/>
            </a:xfrm>
            <a:prstGeom prst="rect">
              <a:avLst/>
            </a:prstGeom>
          </p:spPr>
        </p:pic>
        <p:pic>
          <p:nvPicPr>
            <p:cNvPr id="22" name="Picture 21"/>
            <p:cNvPicPr>
              <a:picLocks noChangeAspect="1"/>
            </p:cNvPicPr>
            <p:nvPr/>
          </p:nvPicPr>
          <p:blipFill>
            <a:blip r:embed="rId8"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659268" y="4599447"/>
              <a:ext cx="2450277" cy="1781881"/>
            </a:xfrm>
            <a:prstGeom prst="rect">
              <a:avLst/>
            </a:prstGeom>
          </p:spPr>
        </p:pic>
        <p:pic>
          <p:nvPicPr>
            <p:cNvPr id="23" name="Picture 22"/>
            <p:cNvPicPr>
              <a:picLocks noChangeAspect="1"/>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213209" y="4599447"/>
              <a:ext cx="2450277" cy="1781881"/>
            </a:xfrm>
            <a:prstGeom prst="rect">
              <a:avLst/>
            </a:prstGeom>
          </p:spPr>
        </p:pic>
        <p:pic>
          <p:nvPicPr>
            <p:cNvPr id="24" name="Picture 23"/>
            <p:cNvPicPr>
              <a:picLocks noChangeAspect="1"/>
            </p:cNvPicPr>
            <p:nvPr/>
          </p:nvPicPr>
          <p:blipFill>
            <a:blip r:embed="rId10"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51384" y="981973"/>
              <a:ext cx="2450277" cy="1781881"/>
            </a:xfrm>
            <a:prstGeom prst="rect">
              <a:avLst/>
            </a:prstGeom>
          </p:spPr>
        </p:pic>
        <p:pic>
          <p:nvPicPr>
            <p:cNvPr id="25" name="Picture 24"/>
            <p:cNvPicPr>
              <a:picLocks noChangeAspect="1"/>
            </p:cNvPicPr>
            <p:nvPr/>
          </p:nvPicPr>
          <p:blipFill>
            <a:blip r:embed="rId11"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53274" y="4599447"/>
              <a:ext cx="2450277" cy="1781881"/>
            </a:xfrm>
            <a:prstGeom prst="rect">
              <a:avLst/>
            </a:prstGeom>
          </p:spPr>
        </p:pic>
        <p:pic>
          <p:nvPicPr>
            <p:cNvPr id="26" name="Picture 25"/>
            <p:cNvPicPr>
              <a:picLocks noChangeAspect="1"/>
            </p:cNvPicPr>
            <p:nvPr/>
          </p:nvPicPr>
          <p:blipFill>
            <a:blip r:embed="rId1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105326" y="2781821"/>
              <a:ext cx="2450277" cy="1781881"/>
            </a:xfrm>
            <a:prstGeom prst="rect">
              <a:avLst/>
            </a:prstGeom>
          </p:spPr>
        </p:pic>
        <p:pic>
          <p:nvPicPr>
            <p:cNvPr id="27" name="Picture 26"/>
            <p:cNvPicPr>
              <a:picLocks noChangeAspect="1"/>
            </p:cNvPicPr>
            <p:nvPr/>
          </p:nvPicPr>
          <p:blipFill>
            <a:blip r:embed="rId1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659267" y="980728"/>
              <a:ext cx="2670527" cy="1781881"/>
            </a:xfrm>
            <a:prstGeom prst="rect">
              <a:avLst/>
            </a:prstGeom>
          </p:spPr>
        </p:pic>
        <p:pic>
          <p:nvPicPr>
            <p:cNvPr id="28" name="Picture 27"/>
            <p:cNvPicPr>
              <a:picLocks noChangeAspect="1"/>
            </p:cNvPicPr>
            <p:nvPr/>
          </p:nvPicPr>
          <p:blipFill>
            <a:blip r:embed="rId1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213210" y="2755134"/>
              <a:ext cx="2450277" cy="1781881"/>
            </a:xfrm>
            <a:prstGeom prst="rect">
              <a:avLst/>
            </a:prstGeom>
          </p:spPr>
        </p:pic>
      </p:grpSp>
      <p:sp>
        <p:nvSpPr>
          <p:cNvPr id="37" name="TextBox 36"/>
          <p:cNvSpPr txBox="1"/>
          <p:nvPr/>
        </p:nvSpPr>
        <p:spPr>
          <a:xfrm>
            <a:off x="7752184" y="6381328"/>
            <a:ext cx="3033716" cy="369332"/>
          </a:xfrm>
          <a:prstGeom prst="rect">
            <a:avLst/>
          </a:prstGeom>
        </p:spPr>
        <p:txBody>
          <a:bodyPr wrap="none" rtlCol="0">
            <a:spAutoFit/>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kern="1200" noProof="0" dirty="0" smtClean="0">
                <a:ln w="0"/>
                <a:latin typeface="Calibri" pitchFamily="34" charset="0"/>
                <a:ea typeface="+mj-ea"/>
                <a:cs typeface="+mj-cs"/>
              </a:rPr>
              <a:t>Source: fluorophores.tugraz.at</a:t>
            </a:r>
          </a:p>
        </p:txBody>
      </p:sp>
      <p:pic>
        <p:nvPicPr>
          <p:cNvPr id="29" name="Picture 28"/>
          <p:cNvPicPr>
            <a:picLocks noChangeAspect="1"/>
          </p:cNvPicPr>
          <p:nvPr/>
        </p:nvPicPr>
        <p:blipFill rotWithShape="1">
          <a:blip r:embed="rId6" cstate="print">
            <a:extLst>
              <a:ext uri="{28A0092B-C50C-407E-A947-70E740481C1C}">
                <a14:useLocalDpi xmlns:a14="http://schemas.microsoft.com/office/drawing/2010/main" val="0"/>
              </a:ext>
            </a:extLst>
          </a:blip>
          <a:srcRect l="38472" t="12073" r="23324" b="15187"/>
          <a:stretch/>
        </p:blipFill>
        <p:spPr>
          <a:xfrm>
            <a:off x="6602678" y="3005932"/>
            <a:ext cx="936104" cy="12961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 name="Picture 29"/>
          <p:cNvPicPr>
            <a:picLocks noChangeAspect="1"/>
          </p:cNvPicPr>
          <p:nvPr/>
        </p:nvPicPr>
        <p:blipFill rotWithShape="1">
          <a:blip r:embed="rId9" cstate="print">
            <a:extLst>
              <a:ext uri="{28A0092B-C50C-407E-A947-70E740481C1C}">
                <a14:useLocalDpi xmlns:a14="http://schemas.microsoft.com/office/drawing/2010/main" val="0"/>
              </a:ext>
            </a:extLst>
          </a:blip>
          <a:srcRect l="34083" t="11096" r="39468" b="16164"/>
          <a:stretch/>
        </p:blipFill>
        <p:spPr>
          <a:xfrm>
            <a:off x="9048328" y="4786343"/>
            <a:ext cx="648072" cy="12961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1" name="Picture 30"/>
          <p:cNvPicPr>
            <a:picLocks noChangeAspect="1"/>
          </p:cNvPicPr>
          <p:nvPr/>
        </p:nvPicPr>
        <p:blipFill rotWithShape="1">
          <a:blip r:embed="rId13" cstate="print">
            <a:extLst>
              <a:ext uri="{28A0092B-C50C-407E-A947-70E740481C1C}">
                <a14:useLocalDpi xmlns:a14="http://schemas.microsoft.com/office/drawing/2010/main" val="0"/>
              </a:ext>
            </a:extLst>
          </a:blip>
          <a:srcRect l="16218" t="12123" r="62075" b="15137"/>
          <a:stretch/>
        </p:blipFill>
        <p:spPr>
          <a:xfrm>
            <a:off x="6095999" y="1194554"/>
            <a:ext cx="579703" cy="129614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2" name="Picture 41"/>
          <p:cNvPicPr>
            <a:picLocks noChangeAspect="1"/>
          </p:cNvPicPr>
          <p:nvPr/>
        </p:nvPicPr>
        <p:blipFill rotWithShape="1">
          <a:blip r:embed="rId5" cstate="print">
            <a:extLst>
              <a:ext uri="{28A0092B-C50C-407E-A947-70E740481C1C}">
                <a14:useLocalDpi xmlns:a14="http://schemas.microsoft.com/office/drawing/2010/main" val="0"/>
              </a:ext>
            </a:extLst>
          </a:blip>
          <a:srcRect l="32403" t="13619" r="41148" b="13641"/>
          <a:stretch/>
        </p:blipFill>
        <p:spPr>
          <a:xfrm>
            <a:off x="1343473" y="3068959"/>
            <a:ext cx="648071" cy="12961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666525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de-DE" smtClean="0"/>
              <a:t>MacAdam‘s Limit</a:t>
            </a:r>
            <a:endParaRPr lang="de-DE" dirty="0"/>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24753" t="5865" r="52222" b="77484"/>
          <a:stretch/>
        </p:blipFill>
        <p:spPr>
          <a:xfrm>
            <a:off x="703162" y="3164214"/>
            <a:ext cx="2733745" cy="1071736"/>
          </a:xfrm>
          <a:prstGeom prst="rect">
            <a:avLst/>
          </a:prstGeom>
        </p:spPr>
      </p:pic>
      <p:grpSp>
        <p:nvGrpSpPr>
          <p:cNvPr id="11" name="Group 10"/>
          <p:cNvGrpSpPr/>
          <p:nvPr/>
        </p:nvGrpSpPr>
        <p:grpSpPr>
          <a:xfrm>
            <a:off x="3436907" y="891770"/>
            <a:ext cx="5672486" cy="5616624"/>
            <a:chOff x="3436907" y="404664"/>
            <a:chExt cx="5672486" cy="5616624"/>
          </a:xfrm>
        </p:grpSpPr>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1" t="5865" r="52222" b="6870"/>
            <a:stretch/>
          </p:blipFill>
          <p:spPr>
            <a:xfrm>
              <a:off x="3436907" y="404664"/>
              <a:ext cx="5672486" cy="5616624"/>
            </a:xfrm>
            <a:prstGeom prst="rect">
              <a:avLst/>
            </a:prstGeom>
          </p:spPr>
        </p:pic>
        <p:sp>
          <p:nvSpPr>
            <p:cNvPr id="10" name="Rectangle 9"/>
            <p:cNvSpPr/>
            <p:nvPr/>
          </p:nvSpPr>
          <p:spPr>
            <a:xfrm>
              <a:off x="6384032" y="404664"/>
              <a:ext cx="2448272" cy="1152128"/>
            </a:xfrm>
            <a:prstGeom prst="rect">
              <a:avLst/>
            </a:prstGeom>
            <a:solidFill>
              <a:schemeClr val="bg1"/>
            </a:solidFill>
            <a:ln>
              <a:solidFill>
                <a:schemeClr val="bg1"/>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rtlCol="0" anchor="ctr"/>
            <a:lstStyle/>
            <a:p>
              <a:pPr algn="ctr"/>
              <a:endParaRPr lang="de-DE"/>
            </a:p>
          </p:txBody>
        </p:sp>
      </p:grpSp>
      <p:sp>
        <p:nvSpPr>
          <p:cNvPr id="16" name="TextBox 15"/>
          <p:cNvSpPr txBox="1"/>
          <p:nvPr/>
        </p:nvSpPr>
        <p:spPr>
          <a:xfrm>
            <a:off x="911424" y="2775200"/>
            <a:ext cx="2130711"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err="1" smtClean="0">
                <a:ln w="6350">
                  <a:noFill/>
                </a:ln>
                <a:latin typeface="Calibri" pitchFamily="34" charset="0"/>
                <a:ea typeface="+mj-ea"/>
                <a:cs typeface="+mj-cs"/>
              </a:rPr>
              <a:t>Luminance</a:t>
            </a:r>
            <a:r>
              <a:rPr kumimoji="0" lang="de-DE" sz="2200" kern="1200" noProof="0" dirty="0" smtClean="0">
                <a:ln w="6350">
                  <a:noFill/>
                </a:ln>
                <a:latin typeface="Calibri" pitchFamily="34" charset="0"/>
                <a:ea typeface="+mj-ea"/>
                <a:cs typeface="+mj-cs"/>
              </a:rPr>
              <a:t> = </a:t>
            </a:r>
            <a:r>
              <a:rPr kumimoji="0" lang="de-DE" sz="2200" kern="1200" noProof="0" dirty="0" smtClean="0">
                <a:ln w="6350">
                  <a:noFill/>
                </a:ln>
                <a:latin typeface="Calibri" pitchFamily="34" charset="0"/>
                <a:ea typeface="+mj-ea"/>
                <a:cs typeface="+mj-cs"/>
              </a:rPr>
              <a:t>0.5:</a:t>
            </a:r>
            <a:endParaRPr kumimoji="0" lang="de-DE" sz="2200" kern="1200" noProof="0" dirty="0" smtClean="0">
              <a:ln w="6350">
                <a:noFill/>
              </a:ln>
              <a:latin typeface="Calibri" pitchFamily="34" charset="0"/>
              <a:ea typeface="+mj-ea"/>
              <a:cs typeface="+mj-cs"/>
            </a:endParaRPr>
          </a:p>
        </p:txBody>
      </p:sp>
    </p:spTree>
    <p:extLst>
      <p:ext uri="{BB962C8B-B14F-4D97-AF65-F5344CB8AC3E}">
        <p14:creationId xmlns:p14="http://schemas.microsoft.com/office/powerpoint/2010/main" val="206601464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BRDF </a:t>
            </a:r>
            <a:r>
              <a:rPr lang="de-DE" dirty="0" err="1" smtClean="0"/>
              <a:t>Parameterization</a:t>
            </a:r>
            <a:endParaRPr lang="de-DE" dirty="0"/>
          </a:p>
        </p:txBody>
      </p:sp>
      <p:sp>
        <p:nvSpPr>
          <p:cNvPr id="3" name="Content Placeholder 2"/>
          <p:cNvSpPr>
            <a:spLocks noGrp="1"/>
          </p:cNvSpPr>
          <p:nvPr>
            <p:ph idx="1"/>
          </p:nvPr>
        </p:nvSpPr>
        <p:spPr>
          <a:xfrm>
            <a:off x="240000" y="1124744"/>
            <a:ext cx="11760000" cy="5447528"/>
          </a:xfrm>
        </p:spPr>
        <p:txBody>
          <a:bodyPr/>
          <a:lstStyle/>
          <a:p>
            <a:r>
              <a:rPr lang="de-DE" dirty="0" smtClean="0"/>
              <a:t>Base Shape: b-</a:t>
            </a:r>
            <a:r>
              <a:rPr lang="de-DE" dirty="0" err="1" smtClean="0"/>
              <a:t>Spline</a:t>
            </a:r>
            <a:r>
              <a:rPr lang="de-DE" dirty="0" smtClean="0"/>
              <a:t> </a:t>
            </a:r>
          </a:p>
        </p:txBody>
      </p:sp>
      <p:cxnSp>
        <p:nvCxnSpPr>
          <p:cNvPr id="15" name="Straight Connector 14"/>
          <p:cNvCxnSpPr/>
          <p:nvPr/>
        </p:nvCxnSpPr>
        <p:spPr>
          <a:xfrm>
            <a:off x="7032104" y="3068960"/>
            <a:ext cx="2952328" cy="0"/>
          </a:xfrm>
          <a:prstGeom prst="line">
            <a:avLst/>
          </a:prstGeom>
          <a:ln w="57150">
            <a:solidFill>
              <a:srgbClr val="000000"/>
            </a:solidFill>
          </a:ln>
        </p:spPr>
        <p:style>
          <a:lnRef idx="1">
            <a:schemeClr val="accent1"/>
          </a:lnRef>
          <a:fillRef idx="0">
            <a:schemeClr val="accent1"/>
          </a:fillRef>
          <a:effectRef idx="0">
            <a:schemeClr val="accent1"/>
          </a:effectRef>
          <a:fontRef idx="minor">
            <a:schemeClr val="tx1"/>
          </a:fontRef>
        </p:style>
      </p:cxnSp>
      <p:sp>
        <p:nvSpPr>
          <p:cNvPr id="17" name="Oval 16"/>
          <p:cNvSpPr/>
          <p:nvPr/>
        </p:nvSpPr>
        <p:spPr>
          <a:xfrm>
            <a:off x="7896200" y="2960948"/>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360" y="2182772"/>
            <a:ext cx="6164577" cy="4389500"/>
          </a:xfrm>
          <a:prstGeom prst="rect">
            <a:avLst/>
          </a:prstGeom>
        </p:spPr>
      </p:pic>
      <p:sp>
        <p:nvSpPr>
          <p:cNvPr id="30" name="TextBox 29"/>
          <p:cNvSpPr txBox="1"/>
          <p:nvPr/>
        </p:nvSpPr>
        <p:spPr>
          <a:xfrm>
            <a:off x="6910253" y="2582673"/>
            <a:ext cx="3304751"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Emission Peak </a:t>
            </a:r>
            <a:r>
              <a:rPr kumimoji="0" lang="de-DE" sz="2200" kern="1200" noProof="0" dirty="0" err="1" smtClean="0">
                <a:ln w="6350">
                  <a:noFill/>
                </a:ln>
                <a:latin typeface="Calibri" pitchFamily="34" charset="0"/>
                <a:ea typeface="+mj-ea"/>
                <a:cs typeface="+mj-cs"/>
              </a:rPr>
              <a:t>Wavelength</a:t>
            </a:r>
            <a:endParaRPr kumimoji="0" lang="de-DE" sz="2200" kern="1200" noProof="0" dirty="0" smtClean="0">
              <a:ln w="6350">
                <a:noFill/>
              </a:ln>
              <a:latin typeface="Calibri" pitchFamily="34" charset="0"/>
              <a:ea typeface="+mj-ea"/>
              <a:cs typeface="+mj-cs"/>
            </a:endParaRPr>
          </a:p>
        </p:txBody>
      </p:sp>
      <p:sp>
        <p:nvSpPr>
          <p:cNvPr id="33" name="TextBox 32"/>
          <p:cNvSpPr txBox="1"/>
          <p:nvPr/>
        </p:nvSpPr>
        <p:spPr>
          <a:xfrm>
            <a:off x="6701779" y="3097641"/>
            <a:ext cx="992579"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300nm</a:t>
            </a:r>
          </a:p>
        </p:txBody>
      </p:sp>
      <p:sp>
        <p:nvSpPr>
          <p:cNvPr id="34" name="TextBox 33"/>
          <p:cNvSpPr txBox="1"/>
          <p:nvPr/>
        </p:nvSpPr>
        <p:spPr>
          <a:xfrm>
            <a:off x="9449090" y="3094508"/>
            <a:ext cx="986167"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dirty="0">
                <a:ln w="6350">
                  <a:noFill/>
                </a:ln>
                <a:latin typeface="Calibri" pitchFamily="34" charset="0"/>
                <a:ea typeface="+mj-ea"/>
                <a:cs typeface="+mj-cs"/>
              </a:rPr>
              <a:t>8</a:t>
            </a:r>
            <a:r>
              <a:rPr kumimoji="0" lang="de-DE" sz="2200" kern="1200" noProof="0" dirty="0" smtClean="0">
                <a:ln w="6350">
                  <a:noFill/>
                </a:ln>
                <a:latin typeface="Calibri" pitchFamily="34" charset="0"/>
                <a:ea typeface="+mj-ea"/>
                <a:cs typeface="+mj-cs"/>
              </a:rPr>
              <a:t>00nm</a:t>
            </a:r>
          </a:p>
        </p:txBody>
      </p:sp>
    </p:spTree>
    <p:extLst>
      <p:ext uri="{BB962C8B-B14F-4D97-AF65-F5344CB8AC3E}">
        <p14:creationId xmlns:p14="http://schemas.microsoft.com/office/powerpoint/2010/main" val="8143488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BRDF </a:t>
            </a:r>
            <a:r>
              <a:rPr lang="de-DE" dirty="0" err="1" smtClean="0"/>
              <a:t>Parameterization</a:t>
            </a:r>
            <a:endParaRPr lang="de-DE" dirty="0"/>
          </a:p>
        </p:txBody>
      </p:sp>
      <p:sp>
        <p:nvSpPr>
          <p:cNvPr id="3" name="Content Placeholder 2"/>
          <p:cNvSpPr>
            <a:spLocks noGrp="1"/>
          </p:cNvSpPr>
          <p:nvPr>
            <p:ph idx="1"/>
          </p:nvPr>
        </p:nvSpPr>
        <p:spPr>
          <a:xfrm>
            <a:off x="240000" y="1124744"/>
            <a:ext cx="11760000" cy="5447528"/>
          </a:xfrm>
        </p:spPr>
        <p:txBody>
          <a:bodyPr/>
          <a:lstStyle/>
          <a:p>
            <a:r>
              <a:rPr lang="de-DE" dirty="0" smtClean="0"/>
              <a:t>Base Shape: b-</a:t>
            </a:r>
            <a:r>
              <a:rPr lang="de-DE" dirty="0" err="1" smtClean="0"/>
              <a:t>Spline</a:t>
            </a:r>
            <a:r>
              <a:rPr lang="de-DE" dirty="0" smtClean="0"/>
              <a:t> </a:t>
            </a:r>
          </a:p>
        </p:txBody>
      </p:sp>
      <p:cxnSp>
        <p:nvCxnSpPr>
          <p:cNvPr id="8" name="Straight Connector 7"/>
          <p:cNvCxnSpPr/>
          <p:nvPr/>
        </p:nvCxnSpPr>
        <p:spPr>
          <a:xfrm>
            <a:off x="7032104" y="3068960"/>
            <a:ext cx="2952328" cy="0"/>
          </a:xfrm>
          <a:prstGeom prst="line">
            <a:avLst/>
          </a:prstGeom>
          <a:ln w="57150">
            <a:solidFill>
              <a:srgbClr val="000000"/>
            </a:solidFill>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7896200" y="2960948"/>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23" name="Picture 2" descr="[speed output image]"/>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360" y="2182772"/>
            <a:ext cx="6164577" cy="43895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6910253" y="2582673"/>
            <a:ext cx="3304751"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Emission Peak </a:t>
            </a:r>
            <a:r>
              <a:rPr kumimoji="0" lang="de-DE" sz="2200" kern="1200" noProof="0" dirty="0" err="1" smtClean="0">
                <a:ln w="6350">
                  <a:noFill/>
                </a:ln>
                <a:latin typeface="Calibri" pitchFamily="34" charset="0"/>
                <a:ea typeface="+mj-ea"/>
                <a:cs typeface="+mj-cs"/>
              </a:rPr>
              <a:t>Wavelength</a:t>
            </a:r>
            <a:endParaRPr kumimoji="0" lang="de-DE" sz="2200" kern="1200" noProof="0" dirty="0" smtClean="0">
              <a:ln w="6350">
                <a:noFill/>
              </a:ln>
              <a:latin typeface="Calibri" pitchFamily="34" charset="0"/>
              <a:ea typeface="+mj-ea"/>
              <a:cs typeface="+mj-cs"/>
            </a:endParaRPr>
          </a:p>
        </p:txBody>
      </p:sp>
      <p:sp>
        <p:nvSpPr>
          <p:cNvPr id="27" name="TextBox 26"/>
          <p:cNvSpPr txBox="1"/>
          <p:nvPr/>
        </p:nvSpPr>
        <p:spPr>
          <a:xfrm>
            <a:off x="6701779" y="3097641"/>
            <a:ext cx="992579"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300nm</a:t>
            </a:r>
          </a:p>
        </p:txBody>
      </p:sp>
      <p:sp>
        <p:nvSpPr>
          <p:cNvPr id="28" name="TextBox 27"/>
          <p:cNvSpPr txBox="1"/>
          <p:nvPr/>
        </p:nvSpPr>
        <p:spPr>
          <a:xfrm>
            <a:off x="9449090" y="3094508"/>
            <a:ext cx="986167"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dirty="0">
                <a:ln w="6350">
                  <a:noFill/>
                </a:ln>
                <a:latin typeface="Calibri" pitchFamily="34" charset="0"/>
                <a:ea typeface="+mj-ea"/>
                <a:cs typeface="+mj-cs"/>
              </a:rPr>
              <a:t>8</a:t>
            </a:r>
            <a:r>
              <a:rPr kumimoji="0" lang="de-DE" sz="2200" kern="1200" noProof="0" dirty="0" smtClean="0">
                <a:ln w="6350">
                  <a:noFill/>
                </a:ln>
                <a:latin typeface="Calibri" pitchFamily="34" charset="0"/>
                <a:ea typeface="+mj-ea"/>
                <a:cs typeface="+mj-cs"/>
              </a:rPr>
              <a:t>00nm</a:t>
            </a:r>
          </a:p>
        </p:txBody>
      </p:sp>
    </p:spTree>
    <p:extLst>
      <p:ext uri="{BB962C8B-B14F-4D97-AF65-F5344CB8AC3E}">
        <p14:creationId xmlns:p14="http://schemas.microsoft.com/office/powerpoint/2010/main" val="2442931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fill="hold" grpId="0" nodeType="withEffect">
                                  <p:stCondLst>
                                    <p:cond delay="0"/>
                                  </p:stCondLst>
                                  <p:childTnLst>
                                    <p:animMotion origin="layout" path="M -4.16667E-7 -3.7037E-6 L 0.08568 -3.7037E-6 " pathEditMode="relative" rAng="0" ptsTypes="AA">
                                      <p:cBhvr>
                                        <p:cTn id="6" dur="2000" fill="hold"/>
                                        <p:tgtEl>
                                          <p:spTgt spid="13"/>
                                        </p:tgtEl>
                                        <p:attrNameLst>
                                          <p:attrName>ppt_x</p:attrName>
                                          <p:attrName>ppt_y</p:attrName>
                                        </p:attrNameLst>
                                      </p:cBhvr>
                                      <p:rCtr x="4284"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BRDF </a:t>
            </a:r>
            <a:r>
              <a:rPr lang="de-DE" dirty="0" err="1" smtClean="0"/>
              <a:t>Parameterization</a:t>
            </a:r>
            <a:endParaRPr lang="de-DE" dirty="0"/>
          </a:p>
        </p:txBody>
      </p:sp>
      <p:sp>
        <p:nvSpPr>
          <p:cNvPr id="3" name="Content Placeholder 2"/>
          <p:cNvSpPr>
            <a:spLocks noGrp="1"/>
          </p:cNvSpPr>
          <p:nvPr>
            <p:ph idx="1"/>
          </p:nvPr>
        </p:nvSpPr>
        <p:spPr>
          <a:xfrm>
            <a:off x="240000" y="1124744"/>
            <a:ext cx="11760000" cy="5447528"/>
          </a:xfrm>
        </p:spPr>
        <p:txBody>
          <a:bodyPr/>
          <a:lstStyle/>
          <a:p>
            <a:r>
              <a:rPr lang="de-DE" dirty="0" smtClean="0"/>
              <a:t>Base Shape: b-</a:t>
            </a:r>
            <a:r>
              <a:rPr lang="de-DE" dirty="0" err="1" smtClean="0"/>
              <a:t>Spline</a:t>
            </a:r>
            <a:r>
              <a:rPr lang="de-DE" dirty="0" smtClean="0"/>
              <a:t> </a:t>
            </a:r>
          </a:p>
          <a:p>
            <a:r>
              <a:rPr lang="de-DE" dirty="0" smtClean="0"/>
              <a:t>Absorption </a:t>
            </a:r>
            <a:r>
              <a:rPr lang="de-DE" dirty="0" err="1" smtClean="0"/>
              <a:t>Spectrum</a:t>
            </a:r>
            <a:r>
              <a:rPr lang="de-DE" dirty="0" smtClean="0"/>
              <a:t>: </a:t>
            </a:r>
            <a:r>
              <a:rPr lang="de-DE" dirty="0" err="1" smtClean="0"/>
              <a:t>Mirrored</a:t>
            </a:r>
            <a:r>
              <a:rPr lang="de-DE" dirty="0" smtClean="0"/>
              <a:t> </a:t>
            </a:r>
            <a:r>
              <a:rPr lang="de-DE" dirty="0" err="1" smtClean="0"/>
              <a:t>emission</a:t>
            </a:r>
            <a:r>
              <a:rPr lang="de-DE" dirty="0" smtClean="0"/>
              <a:t> </a:t>
            </a:r>
            <a:r>
              <a:rPr lang="de-DE" dirty="0" err="1" smtClean="0"/>
              <a:t>spectrum</a:t>
            </a:r>
            <a:r>
              <a:rPr lang="de-DE" dirty="0" smtClean="0"/>
              <a:t> </a:t>
            </a:r>
            <a:r>
              <a:rPr lang="de-DE" dirty="0" err="1" smtClean="0"/>
              <a:t>over</a:t>
            </a:r>
            <a:r>
              <a:rPr lang="de-DE" dirty="0" smtClean="0"/>
              <a:t> </a:t>
            </a:r>
            <a:r>
              <a:rPr lang="de-DE" dirty="0" err="1" smtClean="0"/>
              <a:t>wavenumber</a:t>
            </a:r>
            <a:endParaRPr lang="de-DE" dirty="0" smtClean="0"/>
          </a:p>
          <a:p>
            <a:pPr marL="72000" indent="0">
              <a:buNone/>
            </a:pPr>
            <a:endParaRPr lang="de-DE" dirty="0" smtClean="0"/>
          </a:p>
        </p:txBody>
      </p:sp>
      <p:cxnSp>
        <p:nvCxnSpPr>
          <p:cNvPr id="8" name="Straight Connector 7"/>
          <p:cNvCxnSpPr/>
          <p:nvPr/>
        </p:nvCxnSpPr>
        <p:spPr>
          <a:xfrm>
            <a:off x="7032104" y="3068960"/>
            <a:ext cx="2952328" cy="0"/>
          </a:xfrm>
          <a:prstGeom prst="line">
            <a:avLst/>
          </a:prstGeom>
          <a:ln w="571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7032104" y="4365104"/>
            <a:ext cx="2952328" cy="0"/>
          </a:xfrm>
          <a:prstGeom prst="line">
            <a:avLst/>
          </a:prstGeom>
          <a:ln w="57150">
            <a:solidFill>
              <a:srgbClr val="000000"/>
            </a:solidFill>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8940316" y="2970474"/>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7846" y="2182771"/>
            <a:ext cx="6164578" cy="4389501"/>
          </a:xfrm>
          <a:prstGeom prst="rect">
            <a:avLst/>
          </a:prstGeom>
        </p:spPr>
      </p:pic>
      <p:sp>
        <p:nvSpPr>
          <p:cNvPr id="20" name="TextBox 19"/>
          <p:cNvSpPr txBox="1"/>
          <p:nvPr/>
        </p:nvSpPr>
        <p:spPr>
          <a:xfrm>
            <a:off x="6910253" y="2582673"/>
            <a:ext cx="3304751"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Emission Peak </a:t>
            </a:r>
            <a:r>
              <a:rPr kumimoji="0" lang="de-DE" sz="2200" kern="1200" noProof="0" dirty="0" err="1" smtClean="0">
                <a:ln w="6350">
                  <a:noFill/>
                </a:ln>
                <a:latin typeface="Calibri" pitchFamily="34" charset="0"/>
                <a:ea typeface="+mj-ea"/>
                <a:cs typeface="+mj-cs"/>
              </a:rPr>
              <a:t>Wavelength</a:t>
            </a:r>
            <a:endParaRPr kumimoji="0" lang="de-DE" sz="2200" kern="1200" noProof="0" dirty="0" smtClean="0">
              <a:ln w="6350">
                <a:noFill/>
              </a:ln>
              <a:latin typeface="Calibri" pitchFamily="34" charset="0"/>
              <a:ea typeface="+mj-ea"/>
              <a:cs typeface="+mj-cs"/>
            </a:endParaRPr>
          </a:p>
        </p:txBody>
      </p:sp>
      <p:sp>
        <p:nvSpPr>
          <p:cNvPr id="21" name="TextBox 20"/>
          <p:cNvSpPr txBox="1"/>
          <p:nvPr/>
        </p:nvSpPr>
        <p:spPr>
          <a:xfrm>
            <a:off x="6910253" y="3808278"/>
            <a:ext cx="2538837"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Stokes </a:t>
            </a:r>
            <a:r>
              <a:rPr kumimoji="0" lang="de-DE" sz="2200" kern="1200" noProof="0" dirty="0" err="1" smtClean="0">
                <a:ln w="6350">
                  <a:noFill/>
                </a:ln>
                <a:latin typeface="Calibri" pitchFamily="34" charset="0"/>
                <a:ea typeface="+mj-ea"/>
                <a:cs typeface="+mj-cs"/>
              </a:rPr>
              <a:t>Shift</a:t>
            </a:r>
            <a:r>
              <a:rPr kumimoji="0" lang="de-DE" sz="2200" kern="1200" noProof="0" dirty="0" smtClean="0">
                <a:ln w="6350">
                  <a:noFill/>
                </a:ln>
                <a:latin typeface="Calibri" pitchFamily="34" charset="0"/>
                <a:ea typeface="+mj-ea"/>
                <a:cs typeface="+mj-cs"/>
              </a:rPr>
              <a:t> &amp; Width</a:t>
            </a:r>
          </a:p>
        </p:txBody>
      </p:sp>
      <p:sp>
        <p:nvSpPr>
          <p:cNvPr id="23" name="TextBox 22"/>
          <p:cNvSpPr txBox="1"/>
          <p:nvPr/>
        </p:nvSpPr>
        <p:spPr>
          <a:xfrm>
            <a:off x="6701779" y="3097641"/>
            <a:ext cx="992579"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300nm</a:t>
            </a:r>
          </a:p>
        </p:txBody>
      </p:sp>
      <p:sp>
        <p:nvSpPr>
          <p:cNvPr id="24" name="TextBox 23"/>
          <p:cNvSpPr txBox="1"/>
          <p:nvPr/>
        </p:nvSpPr>
        <p:spPr>
          <a:xfrm>
            <a:off x="9449090" y="3094508"/>
            <a:ext cx="986167"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dirty="0">
                <a:ln w="6350">
                  <a:noFill/>
                </a:ln>
                <a:latin typeface="Calibri" pitchFamily="34" charset="0"/>
                <a:ea typeface="+mj-ea"/>
                <a:cs typeface="+mj-cs"/>
              </a:rPr>
              <a:t>8</a:t>
            </a:r>
            <a:r>
              <a:rPr kumimoji="0" lang="de-DE" sz="2200" kern="1200" noProof="0" dirty="0" smtClean="0">
                <a:ln w="6350">
                  <a:noFill/>
                </a:ln>
                <a:latin typeface="Calibri" pitchFamily="34" charset="0"/>
                <a:ea typeface="+mj-ea"/>
                <a:cs typeface="+mj-cs"/>
              </a:rPr>
              <a:t>00nm</a:t>
            </a:r>
          </a:p>
        </p:txBody>
      </p:sp>
      <p:sp>
        <p:nvSpPr>
          <p:cNvPr id="25" name="TextBox 24"/>
          <p:cNvSpPr txBox="1"/>
          <p:nvPr/>
        </p:nvSpPr>
        <p:spPr>
          <a:xfrm>
            <a:off x="6701779" y="4368237"/>
            <a:ext cx="700833"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5nm</a:t>
            </a:r>
          </a:p>
        </p:txBody>
      </p:sp>
      <p:sp>
        <p:nvSpPr>
          <p:cNvPr id="26" name="TextBox 25"/>
          <p:cNvSpPr txBox="1"/>
          <p:nvPr/>
        </p:nvSpPr>
        <p:spPr>
          <a:xfrm>
            <a:off x="9449090" y="4365104"/>
            <a:ext cx="986167"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noProof="0" dirty="0" smtClean="0">
                <a:ln w="6350">
                  <a:noFill/>
                </a:ln>
                <a:latin typeface="Calibri" pitchFamily="34" charset="0"/>
                <a:ea typeface="+mj-ea"/>
                <a:cs typeface="+mj-cs"/>
              </a:rPr>
              <a:t>1</a:t>
            </a:r>
            <a:r>
              <a:rPr kumimoji="0" lang="de-DE" sz="2200" kern="1200" noProof="0" dirty="0" smtClean="0">
                <a:ln w="6350">
                  <a:noFill/>
                </a:ln>
                <a:latin typeface="Calibri" pitchFamily="34" charset="0"/>
                <a:ea typeface="+mj-ea"/>
                <a:cs typeface="+mj-cs"/>
              </a:rPr>
              <a:t>00nm</a:t>
            </a:r>
          </a:p>
        </p:txBody>
      </p:sp>
      <p:sp>
        <p:nvSpPr>
          <p:cNvPr id="27" name="Oval 26"/>
          <p:cNvSpPr/>
          <p:nvPr/>
        </p:nvSpPr>
        <p:spPr>
          <a:xfrm>
            <a:off x="7573086" y="4255465"/>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tangle 4"/>
          <p:cNvSpPr/>
          <p:nvPr/>
        </p:nvSpPr>
        <p:spPr>
          <a:xfrm>
            <a:off x="2423592" y="2233571"/>
            <a:ext cx="2232248" cy="310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tangle 27"/>
          <p:cNvSpPr/>
          <p:nvPr/>
        </p:nvSpPr>
        <p:spPr>
          <a:xfrm>
            <a:off x="8332966" y="3899918"/>
            <a:ext cx="2232248" cy="310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420150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xit"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0" nodeType="clickEffect">
                                  <p:stCondLst>
                                    <p:cond delay="0"/>
                                  </p:stCondLst>
                                  <p:childTnLst>
                                    <p:set>
                                      <p:cBhvr>
                                        <p:cTn id="20" dur="1" fill="hold">
                                          <p:stCondLst>
                                            <p:cond delay="0"/>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5" grpId="0"/>
      <p:bldP spid="26" grpId="0"/>
      <p:bldP spid="27" grpId="0" animBg="1"/>
      <p:bldP spid="5" grpId="0" animBg="1"/>
      <p:bldP spid="2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BRDF </a:t>
            </a:r>
            <a:r>
              <a:rPr lang="de-DE" dirty="0" err="1" smtClean="0"/>
              <a:t>Parameterization</a:t>
            </a:r>
            <a:endParaRPr lang="de-DE" dirty="0"/>
          </a:p>
        </p:txBody>
      </p:sp>
      <p:sp>
        <p:nvSpPr>
          <p:cNvPr id="3" name="Content Placeholder 2"/>
          <p:cNvSpPr>
            <a:spLocks noGrp="1"/>
          </p:cNvSpPr>
          <p:nvPr>
            <p:ph idx="1"/>
          </p:nvPr>
        </p:nvSpPr>
        <p:spPr>
          <a:xfrm>
            <a:off x="240000" y="1124744"/>
            <a:ext cx="11760000" cy="5447528"/>
          </a:xfrm>
        </p:spPr>
        <p:txBody>
          <a:bodyPr/>
          <a:lstStyle/>
          <a:p>
            <a:r>
              <a:rPr lang="de-DE" dirty="0" smtClean="0"/>
              <a:t>Base Shape: b-</a:t>
            </a:r>
            <a:r>
              <a:rPr lang="de-DE" dirty="0" err="1" smtClean="0"/>
              <a:t>Spline</a:t>
            </a:r>
            <a:r>
              <a:rPr lang="de-DE" dirty="0" smtClean="0"/>
              <a:t> </a:t>
            </a:r>
          </a:p>
          <a:p>
            <a:r>
              <a:rPr lang="de-DE" dirty="0" smtClean="0"/>
              <a:t>Absorption </a:t>
            </a:r>
            <a:r>
              <a:rPr lang="de-DE" dirty="0" err="1" smtClean="0"/>
              <a:t>Spectrum</a:t>
            </a:r>
            <a:r>
              <a:rPr lang="de-DE" dirty="0" smtClean="0"/>
              <a:t>: </a:t>
            </a:r>
            <a:r>
              <a:rPr lang="de-DE" dirty="0" err="1" smtClean="0"/>
              <a:t>Mirrored</a:t>
            </a:r>
            <a:r>
              <a:rPr lang="de-DE" dirty="0" smtClean="0"/>
              <a:t> </a:t>
            </a:r>
            <a:r>
              <a:rPr lang="de-DE" dirty="0" err="1" smtClean="0"/>
              <a:t>emission</a:t>
            </a:r>
            <a:r>
              <a:rPr lang="de-DE" dirty="0" smtClean="0"/>
              <a:t> </a:t>
            </a:r>
            <a:r>
              <a:rPr lang="de-DE" dirty="0" err="1" smtClean="0"/>
              <a:t>spectrum</a:t>
            </a:r>
            <a:r>
              <a:rPr lang="de-DE" dirty="0" smtClean="0"/>
              <a:t> </a:t>
            </a:r>
            <a:r>
              <a:rPr lang="de-DE" dirty="0" err="1" smtClean="0"/>
              <a:t>over</a:t>
            </a:r>
            <a:r>
              <a:rPr lang="de-DE" dirty="0" smtClean="0"/>
              <a:t> </a:t>
            </a:r>
            <a:r>
              <a:rPr lang="de-DE" dirty="0" err="1" smtClean="0"/>
              <a:t>wavenumber</a:t>
            </a:r>
            <a:endParaRPr lang="de-DE" dirty="0" smtClean="0"/>
          </a:p>
          <a:p>
            <a:pPr marL="72000" indent="0">
              <a:buNone/>
            </a:pPr>
            <a:endParaRPr lang="de-DE" dirty="0" smtClean="0"/>
          </a:p>
        </p:txBody>
      </p:sp>
      <p:cxnSp>
        <p:nvCxnSpPr>
          <p:cNvPr id="8" name="Straight Connector 7"/>
          <p:cNvCxnSpPr/>
          <p:nvPr/>
        </p:nvCxnSpPr>
        <p:spPr>
          <a:xfrm>
            <a:off x="7032104" y="3068960"/>
            <a:ext cx="2952328" cy="0"/>
          </a:xfrm>
          <a:prstGeom prst="line">
            <a:avLst/>
          </a:prstGeom>
          <a:ln w="571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7032104" y="4365104"/>
            <a:ext cx="2952328" cy="0"/>
          </a:xfrm>
          <a:prstGeom prst="line">
            <a:avLst/>
          </a:prstGeom>
          <a:ln w="57150">
            <a:solidFill>
              <a:srgbClr val="000000"/>
            </a:solidFill>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8940316" y="2970474"/>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8" name="Picture 2" descr="[speed output image]"/>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359" y="2182771"/>
            <a:ext cx="6164578" cy="4389501"/>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6910253" y="2582673"/>
            <a:ext cx="3304751"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Emission Peak </a:t>
            </a:r>
            <a:r>
              <a:rPr kumimoji="0" lang="de-DE" sz="2200" kern="1200" noProof="0" dirty="0" err="1" smtClean="0">
                <a:ln w="6350">
                  <a:noFill/>
                </a:ln>
                <a:latin typeface="Calibri" pitchFamily="34" charset="0"/>
                <a:ea typeface="+mj-ea"/>
                <a:cs typeface="+mj-cs"/>
              </a:rPr>
              <a:t>Wavelength</a:t>
            </a:r>
            <a:endParaRPr kumimoji="0" lang="de-DE" sz="2200" kern="1200" noProof="0" dirty="0" smtClean="0">
              <a:ln w="6350">
                <a:noFill/>
              </a:ln>
              <a:latin typeface="Calibri" pitchFamily="34" charset="0"/>
              <a:ea typeface="+mj-ea"/>
              <a:cs typeface="+mj-cs"/>
            </a:endParaRPr>
          </a:p>
        </p:txBody>
      </p:sp>
      <p:sp>
        <p:nvSpPr>
          <p:cNvPr id="19" name="TextBox 18"/>
          <p:cNvSpPr txBox="1"/>
          <p:nvPr/>
        </p:nvSpPr>
        <p:spPr>
          <a:xfrm>
            <a:off x="6910253" y="3808278"/>
            <a:ext cx="2538837"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Stokes </a:t>
            </a:r>
            <a:r>
              <a:rPr kumimoji="0" lang="de-DE" sz="2200" kern="1200" noProof="0" dirty="0" err="1" smtClean="0">
                <a:ln w="6350">
                  <a:noFill/>
                </a:ln>
                <a:latin typeface="Calibri" pitchFamily="34" charset="0"/>
                <a:ea typeface="+mj-ea"/>
                <a:cs typeface="+mj-cs"/>
              </a:rPr>
              <a:t>Shift</a:t>
            </a:r>
            <a:r>
              <a:rPr kumimoji="0" lang="de-DE" sz="2200" kern="1200" noProof="0" dirty="0" smtClean="0">
                <a:ln w="6350">
                  <a:noFill/>
                </a:ln>
                <a:latin typeface="Calibri" pitchFamily="34" charset="0"/>
                <a:ea typeface="+mj-ea"/>
                <a:cs typeface="+mj-cs"/>
              </a:rPr>
              <a:t> &amp; Width</a:t>
            </a:r>
          </a:p>
        </p:txBody>
      </p:sp>
      <p:sp>
        <p:nvSpPr>
          <p:cNvPr id="21" name="TextBox 20"/>
          <p:cNvSpPr txBox="1"/>
          <p:nvPr/>
        </p:nvSpPr>
        <p:spPr>
          <a:xfrm>
            <a:off x="6701779" y="3097641"/>
            <a:ext cx="992579"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300nm</a:t>
            </a:r>
          </a:p>
        </p:txBody>
      </p:sp>
      <p:sp>
        <p:nvSpPr>
          <p:cNvPr id="22" name="TextBox 21"/>
          <p:cNvSpPr txBox="1"/>
          <p:nvPr/>
        </p:nvSpPr>
        <p:spPr>
          <a:xfrm>
            <a:off x="9449090" y="3094508"/>
            <a:ext cx="986167"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dirty="0">
                <a:ln w="6350">
                  <a:noFill/>
                </a:ln>
                <a:latin typeface="Calibri" pitchFamily="34" charset="0"/>
                <a:ea typeface="+mj-ea"/>
                <a:cs typeface="+mj-cs"/>
              </a:rPr>
              <a:t>8</a:t>
            </a:r>
            <a:r>
              <a:rPr kumimoji="0" lang="de-DE" sz="2200" kern="1200" noProof="0" dirty="0" smtClean="0">
                <a:ln w="6350">
                  <a:noFill/>
                </a:ln>
                <a:latin typeface="Calibri" pitchFamily="34" charset="0"/>
                <a:ea typeface="+mj-ea"/>
                <a:cs typeface="+mj-cs"/>
              </a:rPr>
              <a:t>00nm</a:t>
            </a:r>
          </a:p>
        </p:txBody>
      </p:sp>
      <p:sp>
        <p:nvSpPr>
          <p:cNvPr id="23" name="TextBox 22"/>
          <p:cNvSpPr txBox="1"/>
          <p:nvPr/>
        </p:nvSpPr>
        <p:spPr>
          <a:xfrm>
            <a:off x="6701779" y="4368237"/>
            <a:ext cx="700833"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5nm</a:t>
            </a:r>
          </a:p>
        </p:txBody>
      </p:sp>
      <p:sp>
        <p:nvSpPr>
          <p:cNvPr id="24" name="TextBox 23"/>
          <p:cNvSpPr txBox="1"/>
          <p:nvPr/>
        </p:nvSpPr>
        <p:spPr>
          <a:xfrm>
            <a:off x="9449090" y="4365104"/>
            <a:ext cx="986167"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noProof="0" dirty="0" smtClean="0">
                <a:ln w="6350">
                  <a:noFill/>
                </a:ln>
                <a:latin typeface="Calibri" pitchFamily="34" charset="0"/>
                <a:ea typeface="+mj-ea"/>
                <a:cs typeface="+mj-cs"/>
              </a:rPr>
              <a:t>1</a:t>
            </a:r>
            <a:r>
              <a:rPr kumimoji="0" lang="de-DE" sz="2200" kern="1200" noProof="0" dirty="0" smtClean="0">
                <a:ln w="6350">
                  <a:noFill/>
                </a:ln>
                <a:latin typeface="Calibri" pitchFamily="34" charset="0"/>
                <a:ea typeface="+mj-ea"/>
                <a:cs typeface="+mj-cs"/>
              </a:rPr>
              <a:t>00nm</a:t>
            </a:r>
          </a:p>
        </p:txBody>
      </p:sp>
      <p:sp>
        <p:nvSpPr>
          <p:cNvPr id="25" name="Oval 24"/>
          <p:cNvSpPr/>
          <p:nvPr/>
        </p:nvSpPr>
        <p:spPr>
          <a:xfrm>
            <a:off x="7573086" y="4255465"/>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159791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fill="hold" grpId="0" nodeType="withEffect">
                                  <p:stCondLst>
                                    <p:cond delay="0"/>
                                  </p:stCondLst>
                                  <p:childTnLst>
                                    <p:animMotion origin="layout" path="M 2.08333E-6 -2.59259E-6 L 0.18932 -2.59259E-6 " pathEditMode="relative" rAng="0" ptsTypes="AA">
                                      <p:cBhvr>
                                        <p:cTn id="6" dur="2400" fill="hold"/>
                                        <p:tgtEl>
                                          <p:spTgt spid="25"/>
                                        </p:tgtEl>
                                        <p:attrNameLst>
                                          <p:attrName>ppt_x</p:attrName>
                                          <p:attrName>ppt_y</p:attrName>
                                        </p:attrNameLst>
                                      </p:cBhvr>
                                      <p:rCtr x="9466"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BRDF </a:t>
            </a:r>
            <a:r>
              <a:rPr lang="de-DE" dirty="0" err="1" smtClean="0"/>
              <a:t>Parameterization</a:t>
            </a:r>
            <a:endParaRPr lang="de-DE" dirty="0"/>
          </a:p>
        </p:txBody>
      </p:sp>
      <p:sp>
        <p:nvSpPr>
          <p:cNvPr id="3" name="Content Placeholder 2"/>
          <p:cNvSpPr>
            <a:spLocks noGrp="1"/>
          </p:cNvSpPr>
          <p:nvPr>
            <p:ph idx="1"/>
          </p:nvPr>
        </p:nvSpPr>
        <p:spPr>
          <a:xfrm>
            <a:off x="240000" y="1124744"/>
            <a:ext cx="11760000" cy="5447528"/>
          </a:xfrm>
        </p:spPr>
        <p:txBody>
          <a:bodyPr/>
          <a:lstStyle/>
          <a:p>
            <a:r>
              <a:rPr lang="de-DE" dirty="0" smtClean="0"/>
              <a:t>Base Shape: b-</a:t>
            </a:r>
            <a:r>
              <a:rPr lang="de-DE" dirty="0" err="1" smtClean="0"/>
              <a:t>Spline</a:t>
            </a:r>
            <a:r>
              <a:rPr lang="de-DE" dirty="0" smtClean="0"/>
              <a:t> </a:t>
            </a:r>
          </a:p>
          <a:p>
            <a:r>
              <a:rPr lang="de-DE" dirty="0" smtClean="0"/>
              <a:t>Absorption </a:t>
            </a:r>
            <a:r>
              <a:rPr lang="de-DE" dirty="0" err="1" smtClean="0"/>
              <a:t>Spectrum</a:t>
            </a:r>
            <a:r>
              <a:rPr lang="de-DE" dirty="0" smtClean="0"/>
              <a:t>: </a:t>
            </a:r>
            <a:r>
              <a:rPr lang="de-DE" dirty="0" err="1" smtClean="0"/>
              <a:t>Mirrored</a:t>
            </a:r>
            <a:r>
              <a:rPr lang="de-DE" dirty="0" smtClean="0"/>
              <a:t> </a:t>
            </a:r>
            <a:r>
              <a:rPr lang="de-DE" dirty="0" err="1" smtClean="0"/>
              <a:t>emission</a:t>
            </a:r>
            <a:r>
              <a:rPr lang="de-DE" dirty="0" smtClean="0"/>
              <a:t> </a:t>
            </a:r>
            <a:r>
              <a:rPr lang="de-DE" dirty="0" err="1" smtClean="0"/>
              <a:t>spectrum</a:t>
            </a:r>
            <a:r>
              <a:rPr lang="de-DE" dirty="0" smtClean="0"/>
              <a:t> </a:t>
            </a:r>
            <a:r>
              <a:rPr lang="de-DE" dirty="0" err="1" smtClean="0"/>
              <a:t>over</a:t>
            </a:r>
            <a:r>
              <a:rPr lang="de-DE" dirty="0" smtClean="0"/>
              <a:t> </a:t>
            </a:r>
            <a:r>
              <a:rPr lang="de-DE" dirty="0" err="1" smtClean="0"/>
              <a:t>wavenumber</a:t>
            </a:r>
            <a:endParaRPr lang="de-DE" dirty="0" smtClean="0"/>
          </a:p>
          <a:p>
            <a:pPr marL="72000" indent="0">
              <a:buNone/>
            </a:pPr>
            <a:endParaRPr lang="de-DE" dirty="0" smtClean="0"/>
          </a:p>
        </p:txBody>
      </p:sp>
      <p:cxnSp>
        <p:nvCxnSpPr>
          <p:cNvPr id="8" name="Straight Connector 7"/>
          <p:cNvCxnSpPr/>
          <p:nvPr/>
        </p:nvCxnSpPr>
        <p:spPr>
          <a:xfrm>
            <a:off x="7032104" y="3068960"/>
            <a:ext cx="2952328" cy="0"/>
          </a:xfrm>
          <a:prstGeom prst="line">
            <a:avLst/>
          </a:prstGeom>
          <a:ln w="571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7032104" y="4365104"/>
            <a:ext cx="2952328" cy="0"/>
          </a:xfrm>
          <a:prstGeom prst="line">
            <a:avLst/>
          </a:prstGeom>
          <a:ln w="57150">
            <a:solidFill>
              <a:srgbClr val="000000"/>
            </a:solidFill>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8940316" y="2970474"/>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358" y="2462910"/>
            <a:ext cx="6156000" cy="4098652"/>
          </a:xfrm>
          <a:prstGeom prst="rect">
            <a:avLst/>
          </a:prstGeom>
        </p:spPr>
      </p:pic>
      <p:sp>
        <p:nvSpPr>
          <p:cNvPr id="19" name="Oval 18"/>
          <p:cNvSpPr/>
          <p:nvPr/>
        </p:nvSpPr>
        <p:spPr>
          <a:xfrm>
            <a:off x="9876420" y="4257092"/>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Box 19"/>
          <p:cNvSpPr txBox="1"/>
          <p:nvPr/>
        </p:nvSpPr>
        <p:spPr>
          <a:xfrm>
            <a:off x="6910253" y="2582673"/>
            <a:ext cx="3304751"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Emission Peak </a:t>
            </a:r>
            <a:r>
              <a:rPr kumimoji="0" lang="de-DE" sz="2200" kern="1200" noProof="0" dirty="0" err="1" smtClean="0">
                <a:ln w="6350">
                  <a:noFill/>
                </a:ln>
                <a:latin typeface="Calibri" pitchFamily="34" charset="0"/>
                <a:ea typeface="+mj-ea"/>
                <a:cs typeface="+mj-cs"/>
              </a:rPr>
              <a:t>Wavelength</a:t>
            </a:r>
            <a:endParaRPr kumimoji="0" lang="de-DE" sz="2200" kern="1200" noProof="0" dirty="0" smtClean="0">
              <a:ln w="6350">
                <a:noFill/>
              </a:ln>
              <a:latin typeface="Calibri" pitchFamily="34" charset="0"/>
              <a:ea typeface="+mj-ea"/>
              <a:cs typeface="+mj-cs"/>
            </a:endParaRPr>
          </a:p>
        </p:txBody>
      </p:sp>
      <p:sp>
        <p:nvSpPr>
          <p:cNvPr id="21" name="TextBox 20"/>
          <p:cNvSpPr txBox="1"/>
          <p:nvPr/>
        </p:nvSpPr>
        <p:spPr>
          <a:xfrm>
            <a:off x="6910253" y="3808278"/>
            <a:ext cx="2538837"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Stokes </a:t>
            </a:r>
            <a:r>
              <a:rPr kumimoji="0" lang="de-DE" sz="2200" kern="1200" noProof="0" dirty="0" err="1" smtClean="0">
                <a:ln w="6350">
                  <a:noFill/>
                </a:ln>
                <a:latin typeface="Calibri" pitchFamily="34" charset="0"/>
                <a:ea typeface="+mj-ea"/>
                <a:cs typeface="+mj-cs"/>
              </a:rPr>
              <a:t>Shift</a:t>
            </a:r>
            <a:r>
              <a:rPr kumimoji="0" lang="de-DE" sz="2200" kern="1200" noProof="0" dirty="0" smtClean="0">
                <a:ln w="6350">
                  <a:noFill/>
                </a:ln>
                <a:latin typeface="Calibri" pitchFamily="34" charset="0"/>
                <a:ea typeface="+mj-ea"/>
                <a:cs typeface="+mj-cs"/>
              </a:rPr>
              <a:t> &amp; Width</a:t>
            </a:r>
          </a:p>
        </p:txBody>
      </p:sp>
      <p:sp>
        <p:nvSpPr>
          <p:cNvPr id="23" name="TextBox 22"/>
          <p:cNvSpPr txBox="1"/>
          <p:nvPr/>
        </p:nvSpPr>
        <p:spPr>
          <a:xfrm>
            <a:off x="6701779" y="3097641"/>
            <a:ext cx="992579"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300nm</a:t>
            </a:r>
          </a:p>
        </p:txBody>
      </p:sp>
      <p:sp>
        <p:nvSpPr>
          <p:cNvPr id="24" name="TextBox 23"/>
          <p:cNvSpPr txBox="1"/>
          <p:nvPr/>
        </p:nvSpPr>
        <p:spPr>
          <a:xfrm>
            <a:off x="9449090" y="3094508"/>
            <a:ext cx="986167"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dirty="0">
                <a:ln w="6350">
                  <a:noFill/>
                </a:ln>
                <a:latin typeface="Calibri" pitchFamily="34" charset="0"/>
                <a:ea typeface="+mj-ea"/>
                <a:cs typeface="+mj-cs"/>
              </a:rPr>
              <a:t>8</a:t>
            </a:r>
            <a:r>
              <a:rPr kumimoji="0" lang="de-DE" sz="2200" kern="1200" noProof="0" dirty="0" smtClean="0">
                <a:ln w="6350">
                  <a:noFill/>
                </a:ln>
                <a:latin typeface="Calibri" pitchFamily="34" charset="0"/>
                <a:ea typeface="+mj-ea"/>
                <a:cs typeface="+mj-cs"/>
              </a:rPr>
              <a:t>00nm</a:t>
            </a:r>
          </a:p>
        </p:txBody>
      </p:sp>
      <p:sp>
        <p:nvSpPr>
          <p:cNvPr id="25" name="TextBox 24"/>
          <p:cNvSpPr txBox="1"/>
          <p:nvPr/>
        </p:nvSpPr>
        <p:spPr>
          <a:xfrm>
            <a:off x="6701779" y="4368237"/>
            <a:ext cx="700833"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5nm</a:t>
            </a:r>
          </a:p>
        </p:txBody>
      </p:sp>
      <p:sp>
        <p:nvSpPr>
          <p:cNvPr id="26" name="TextBox 25"/>
          <p:cNvSpPr txBox="1"/>
          <p:nvPr/>
        </p:nvSpPr>
        <p:spPr>
          <a:xfrm>
            <a:off x="9449090" y="4365104"/>
            <a:ext cx="986167"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noProof="0" dirty="0" smtClean="0">
                <a:ln w="6350">
                  <a:noFill/>
                </a:ln>
                <a:latin typeface="Calibri" pitchFamily="34" charset="0"/>
                <a:ea typeface="+mj-ea"/>
                <a:cs typeface="+mj-cs"/>
              </a:rPr>
              <a:t>1</a:t>
            </a:r>
            <a:r>
              <a:rPr kumimoji="0" lang="de-DE" sz="2200" kern="1200" noProof="0" dirty="0" smtClean="0">
                <a:ln w="6350">
                  <a:noFill/>
                </a:ln>
                <a:latin typeface="Calibri" pitchFamily="34" charset="0"/>
                <a:ea typeface="+mj-ea"/>
                <a:cs typeface="+mj-cs"/>
              </a:rPr>
              <a:t>00nm</a:t>
            </a:r>
          </a:p>
        </p:txBody>
      </p:sp>
    </p:spTree>
    <p:extLst>
      <p:ext uri="{BB962C8B-B14F-4D97-AF65-F5344CB8AC3E}">
        <p14:creationId xmlns:p14="http://schemas.microsoft.com/office/powerpoint/2010/main" val="80840633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BRDF </a:t>
            </a:r>
            <a:r>
              <a:rPr lang="de-DE" dirty="0" err="1" smtClean="0"/>
              <a:t>Parameterization</a:t>
            </a:r>
            <a:endParaRPr lang="de-DE" dirty="0"/>
          </a:p>
        </p:txBody>
      </p:sp>
      <p:sp>
        <p:nvSpPr>
          <p:cNvPr id="3" name="Content Placeholder 2"/>
          <p:cNvSpPr>
            <a:spLocks noGrp="1"/>
          </p:cNvSpPr>
          <p:nvPr>
            <p:ph idx="1"/>
          </p:nvPr>
        </p:nvSpPr>
        <p:spPr>
          <a:xfrm>
            <a:off x="240000" y="1124744"/>
            <a:ext cx="11760000" cy="5447528"/>
          </a:xfrm>
        </p:spPr>
        <p:txBody>
          <a:bodyPr/>
          <a:lstStyle/>
          <a:p>
            <a:r>
              <a:rPr lang="de-DE" dirty="0" smtClean="0"/>
              <a:t>Base Shape: b-</a:t>
            </a:r>
            <a:r>
              <a:rPr lang="de-DE" dirty="0" err="1" smtClean="0"/>
              <a:t>Spline</a:t>
            </a:r>
            <a:r>
              <a:rPr lang="de-DE" dirty="0" smtClean="0"/>
              <a:t> </a:t>
            </a:r>
          </a:p>
          <a:p>
            <a:r>
              <a:rPr lang="de-DE" dirty="0" smtClean="0"/>
              <a:t>Absorption </a:t>
            </a:r>
            <a:r>
              <a:rPr lang="de-DE" dirty="0" err="1" smtClean="0"/>
              <a:t>Spectrum</a:t>
            </a:r>
            <a:r>
              <a:rPr lang="de-DE" dirty="0" smtClean="0"/>
              <a:t>: </a:t>
            </a:r>
            <a:r>
              <a:rPr lang="de-DE" dirty="0" err="1" smtClean="0"/>
              <a:t>Mirrored</a:t>
            </a:r>
            <a:r>
              <a:rPr lang="de-DE" dirty="0" smtClean="0"/>
              <a:t> </a:t>
            </a:r>
            <a:r>
              <a:rPr lang="de-DE" dirty="0" err="1" smtClean="0"/>
              <a:t>emission</a:t>
            </a:r>
            <a:r>
              <a:rPr lang="de-DE" dirty="0" smtClean="0"/>
              <a:t> </a:t>
            </a:r>
            <a:r>
              <a:rPr lang="de-DE" dirty="0" err="1" smtClean="0"/>
              <a:t>spectrum</a:t>
            </a:r>
            <a:r>
              <a:rPr lang="de-DE" dirty="0" smtClean="0"/>
              <a:t> </a:t>
            </a:r>
            <a:r>
              <a:rPr lang="de-DE" dirty="0" err="1" smtClean="0"/>
              <a:t>over</a:t>
            </a:r>
            <a:r>
              <a:rPr lang="de-DE" dirty="0" smtClean="0"/>
              <a:t> </a:t>
            </a:r>
            <a:r>
              <a:rPr lang="de-DE" dirty="0" err="1" smtClean="0"/>
              <a:t>wavenumber</a:t>
            </a:r>
            <a:endParaRPr lang="de-DE" dirty="0" smtClean="0"/>
          </a:p>
          <a:p>
            <a:pPr marL="72000" indent="0">
              <a:buNone/>
            </a:pPr>
            <a:endParaRPr lang="de-DE" dirty="0" smtClean="0"/>
          </a:p>
        </p:txBody>
      </p:sp>
      <p:cxnSp>
        <p:nvCxnSpPr>
          <p:cNvPr id="8" name="Straight Connector 7"/>
          <p:cNvCxnSpPr/>
          <p:nvPr/>
        </p:nvCxnSpPr>
        <p:spPr>
          <a:xfrm>
            <a:off x="7032104" y="3068960"/>
            <a:ext cx="2952328" cy="0"/>
          </a:xfrm>
          <a:prstGeom prst="line">
            <a:avLst/>
          </a:prstGeom>
          <a:ln w="571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7032104" y="4365104"/>
            <a:ext cx="2952328" cy="0"/>
          </a:xfrm>
          <a:prstGeom prst="line">
            <a:avLst/>
          </a:prstGeom>
          <a:ln w="57150">
            <a:solidFill>
              <a:srgbClr val="000000"/>
            </a:solidFill>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8940316" y="2970474"/>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358" y="2194234"/>
            <a:ext cx="6156000" cy="4383393"/>
          </a:xfrm>
          <a:prstGeom prst="rect">
            <a:avLst/>
          </a:prstGeom>
        </p:spPr>
      </p:pic>
      <p:cxnSp>
        <p:nvCxnSpPr>
          <p:cNvPr id="19" name="Straight Connector 18"/>
          <p:cNvCxnSpPr/>
          <p:nvPr/>
        </p:nvCxnSpPr>
        <p:spPr>
          <a:xfrm>
            <a:off x="7032104" y="5590709"/>
            <a:ext cx="2952328" cy="0"/>
          </a:xfrm>
          <a:prstGeom prst="line">
            <a:avLst/>
          </a:prstGeom>
          <a:ln w="57150">
            <a:solidFill>
              <a:srgbClr val="000000"/>
            </a:solidFill>
          </a:ln>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6992378" y="5500654"/>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Oval 21"/>
          <p:cNvSpPr/>
          <p:nvPr/>
        </p:nvSpPr>
        <p:spPr>
          <a:xfrm>
            <a:off x="9876420" y="4257092"/>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TextBox 22"/>
          <p:cNvSpPr txBox="1"/>
          <p:nvPr/>
        </p:nvSpPr>
        <p:spPr>
          <a:xfrm>
            <a:off x="6910253" y="2582673"/>
            <a:ext cx="3304751"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Emission Peak </a:t>
            </a:r>
            <a:r>
              <a:rPr kumimoji="0" lang="de-DE" sz="2200" kern="1200" noProof="0" dirty="0" err="1" smtClean="0">
                <a:ln w="6350">
                  <a:noFill/>
                </a:ln>
                <a:latin typeface="Calibri" pitchFamily="34" charset="0"/>
                <a:ea typeface="+mj-ea"/>
                <a:cs typeface="+mj-cs"/>
              </a:rPr>
              <a:t>Wavelength</a:t>
            </a:r>
            <a:endParaRPr kumimoji="0" lang="de-DE" sz="2200" kern="1200" noProof="0" dirty="0" smtClean="0">
              <a:ln w="6350">
                <a:noFill/>
              </a:ln>
              <a:latin typeface="Calibri" pitchFamily="34" charset="0"/>
              <a:ea typeface="+mj-ea"/>
              <a:cs typeface="+mj-cs"/>
            </a:endParaRPr>
          </a:p>
        </p:txBody>
      </p:sp>
      <p:sp>
        <p:nvSpPr>
          <p:cNvPr id="24" name="TextBox 23"/>
          <p:cNvSpPr txBox="1"/>
          <p:nvPr/>
        </p:nvSpPr>
        <p:spPr>
          <a:xfrm>
            <a:off x="6910253" y="3808278"/>
            <a:ext cx="2538837"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Stokes </a:t>
            </a:r>
            <a:r>
              <a:rPr kumimoji="0" lang="de-DE" sz="2200" kern="1200" noProof="0" dirty="0" err="1" smtClean="0">
                <a:ln w="6350">
                  <a:noFill/>
                </a:ln>
                <a:latin typeface="Calibri" pitchFamily="34" charset="0"/>
                <a:ea typeface="+mj-ea"/>
                <a:cs typeface="+mj-cs"/>
              </a:rPr>
              <a:t>Shift</a:t>
            </a:r>
            <a:r>
              <a:rPr kumimoji="0" lang="de-DE" sz="2200" kern="1200" noProof="0" dirty="0" smtClean="0">
                <a:ln w="6350">
                  <a:noFill/>
                </a:ln>
                <a:latin typeface="Calibri" pitchFamily="34" charset="0"/>
                <a:ea typeface="+mj-ea"/>
                <a:cs typeface="+mj-cs"/>
              </a:rPr>
              <a:t> &amp; Width</a:t>
            </a:r>
          </a:p>
        </p:txBody>
      </p:sp>
      <p:sp>
        <p:nvSpPr>
          <p:cNvPr id="25" name="TextBox 24"/>
          <p:cNvSpPr txBox="1"/>
          <p:nvPr/>
        </p:nvSpPr>
        <p:spPr>
          <a:xfrm>
            <a:off x="6910253" y="5033883"/>
            <a:ext cx="1692836"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Mixing </a:t>
            </a:r>
            <a:r>
              <a:rPr kumimoji="0" lang="de-DE" sz="2200" kern="1200" noProof="0" dirty="0" err="1" smtClean="0">
                <a:ln w="6350">
                  <a:noFill/>
                </a:ln>
                <a:latin typeface="Calibri" pitchFamily="34" charset="0"/>
                <a:ea typeface="+mj-ea"/>
                <a:cs typeface="+mj-cs"/>
              </a:rPr>
              <a:t>factor</a:t>
            </a:r>
            <a:endParaRPr kumimoji="0" lang="de-DE" sz="2200" kern="1200" noProof="0" dirty="0" smtClean="0">
              <a:ln w="6350">
                <a:noFill/>
              </a:ln>
              <a:latin typeface="Calibri" pitchFamily="34" charset="0"/>
              <a:ea typeface="+mj-ea"/>
              <a:cs typeface="+mj-cs"/>
            </a:endParaRPr>
          </a:p>
        </p:txBody>
      </p:sp>
      <p:sp>
        <p:nvSpPr>
          <p:cNvPr id="26" name="TextBox 25"/>
          <p:cNvSpPr txBox="1"/>
          <p:nvPr/>
        </p:nvSpPr>
        <p:spPr>
          <a:xfrm>
            <a:off x="6701779" y="3097641"/>
            <a:ext cx="992579"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300nm</a:t>
            </a:r>
          </a:p>
        </p:txBody>
      </p:sp>
      <p:sp>
        <p:nvSpPr>
          <p:cNvPr id="27" name="TextBox 26"/>
          <p:cNvSpPr txBox="1"/>
          <p:nvPr/>
        </p:nvSpPr>
        <p:spPr>
          <a:xfrm>
            <a:off x="9449090" y="3094508"/>
            <a:ext cx="986167"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dirty="0">
                <a:ln w="6350">
                  <a:noFill/>
                </a:ln>
                <a:latin typeface="Calibri" pitchFamily="34" charset="0"/>
                <a:ea typeface="+mj-ea"/>
                <a:cs typeface="+mj-cs"/>
              </a:rPr>
              <a:t>8</a:t>
            </a:r>
            <a:r>
              <a:rPr kumimoji="0" lang="de-DE" sz="2200" kern="1200" noProof="0" dirty="0" smtClean="0">
                <a:ln w="6350">
                  <a:noFill/>
                </a:ln>
                <a:latin typeface="Calibri" pitchFamily="34" charset="0"/>
                <a:ea typeface="+mj-ea"/>
                <a:cs typeface="+mj-cs"/>
              </a:rPr>
              <a:t>00nm</a:t>
            </a:r>
          </a:p>
        </p:txBody>
      </p:sp>
      <p:sp>
        <p:nvSpPr>
          <p:cNvPr id="28" name="TextBox 27"/>
          <p:cNvSpPr txBox="1"/>
          <p:nvPr/>
        </p:nvSpPr>
        <p:spPr>
          <a:xfrm>
            <a:off x="6701779" y="4368237"/>
            <a:ext cx="700833"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5nm</a:t>
            </a:r>
          </a:p>
        </p:txBody>
      </p:sp>
      <p:sp>
        <p:nvSpPr>
          <p:cNvPr id="29" name="TextBox 28"/>
          <p:cNvSpPr txBox="1"/>
          <p:nvPr/>
        </p:nvSpPr>
        <p:spPr>
          <a:xfrm>
            <a:off x="9449090" y="4365104"/>
            <a:ext cx="986167"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noProof="0" dirty="0" smtClean="0">
                <a:ln w="6350">
                  <a:noFill/>
                </a:ln>
                <a:latin typeface="Calibri" pitchFamily="34" charset="0"/>
                <a:ea typeface="+mj-ea"/>
                <a:cs typeface="+mj-cs"/>
              </a:rPr>
              <a:t>1</a:t>
            </a:r>
            <a:r>
              <a:rPr kumimoji="0" lang="de-DE" sz="2200" kern="1200" noProof="0" dirty="0" smtClean="0">
                <a:ln w="6350">
                  <a:noFill/>
                </a:ln>
                <a:latin typeface="Calibri" pitchFamily="34" charset="0"/>
                <a:ea typeface="+mj-ea"/>
                <a:cs typeface="+mj-cs"/>
              </a:rPr>
              <a:t>00nm</a:t>
            </a:r>
          </a:p>
        </p:txBody>
      </p:sp>
      <p:sp>
        <p:nvSpPr>
          <p:cNvPr id="30" name="TextBox 29"/>
          <p:cNvSpPr txBox="1"/>
          <p:nvPr/>
        </p:nvSpPr>
        <p:spPr>
          <a:xfrm>
            <a:off x="6936723" y="5668354"/>
            <a:ext cx="327334"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0</a:t>
            </a:r>
          </a:p>
        </p:txBody>
      </p:sp>
      <p:sp>
        <p:nvSpPr>
          <p:cNvPr id="31" name="TextBox 30"/>
          <p:cNvSpPr txBox="1"/>
          <p:nvPr/>
        </p:nvSpPr>
        <p:spPr>
          <a:xfrm>
            <a:off x="9778506" y="5672424"/>
            <a:ext cx="327334"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noProof="0" dirty="0" smtClean="0">
                <a:ln w="6350">
                  <a:noFill/>
                </a:ln>
                <a:latin typeface="Calibri" pitchFamily="34" charset="0"/>
                <a:ea typeface="+mj-ea"/>
                <a:cs typeface="+mj-cs"/>
              </a:rPr>
              <a:t>1</a:t>
            </a:r>
            <a:endParaRPr kumimoji="0" lang="de-DE" sz="2200" kern="1200" noProof="0" dirty="0" smtClean="0">
              <a:ln w="6350">
                <a:noFill/>
              </a:ln>
              <a:latin typeface="Calibri" pitchFamily="34" charset="0"/>
              <a:ea typeface="+mj-ea"/>
              <a:cs typeface="+mj-cs"/>
            </a:endParaRPr>
          </a:p>
        </p:txBody>
      </p:sp>
    </p:spTree>
    <p:extLst>
      <p:ext uri="{BB962C8B-B14F-4D97-AF65-F5344CB8AC3E}">
        <p14:creationId xmlns:p14="http://schemas.microsoft.com/office/powerpoint/2010/main" val="193964473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BRDF </a:t>
            </a:r>
            <a:r>
              <a:rPr lang="de-DE" dirty="0" err="1" smtClean="0"/>
              <a:t>Parameterization</a:t>
            </a:r>
            <a:endParaRPr lang="de-DE" dirty="0"/>
          </a:p>
        </p:txBody>
      </p:sp>
      <p:sp>
        <p:nvSpPr>
          <p:cNvPr id="3" name="Content Placeholder 2"/>
          <p:cNvSpPr>
            <a:spLocks noGrp="1"/>
          </p:cNvSpPr>
          <p:nvPr>
            <p:ph idx="1"/>
          </p:nvPr>
        </p:nvSpPr>
        <p:spPr>
          <a:xfrm>
            <a:off x="240000" y="1124744"/>
            <a:ext cx="11760000" cy="5447528"/>
          </a:xfrm>
        </p:spPr>
        <p:txBody>
          <a:bodyPr/>
          <a:lstStyle/>
          <a:p>
            <a:r>
              <a:rPr lang="de-DE" dirty="0" smtClean="0"/>
              <a:t>Base Shape: b-</a:t>
            </a:r>
            <a:r>
              <a:rPr lang="de-DE" dirty="0" err="1" smtClean="0"/>
              <a:t>Spline</a:t>
            </a:r>
            <a:r>
              <a:rPr lang="de-DE" dirty="0" smtClean="0"/>
              <a:t> </a:t>
            </a:r>
          </a:p>
          <a:p>
            <a:r>
              <a:rPr lang="de-DE" dirty="0" smtClean="0"/>
              <a:t>Absorption </a:t>
            </a:r>
            <a:r>
              <a:rPr lang="de-DE" dirty="0" err="1" smtClean="0"/>
              <a:t>Spectrum</a:t>
            </a:r>
            <a:r>
              <a:rPr lang="de-DE" dirty="0" smtClean="0"/>
              <a:t>: </a:t>
            </a:r>
            <a:r>
              <a:rPr lang="de-DE" dirty="0" err="1" smtClean="0"/>
              <a:t>Mirrored</a:t>
            </a:r>
            <a:r>
              <a:rPr lang="de-DE" dirty="0" smtClean="0"/>
              <a:t> </a:t>
            </a:r>
            <a:r>
              <a:rPr lang="de-DE" dirty="0" err="1" smtClean="0"/>
              <a:t>emission</a:t>
            </a:r>
            <a:r>
              <a:rPr lang="de-DE" dirty="0" smtClean="0"/>
              <a:t> </a:t>
            </a:r>
            <a:r>
              <a:rPr lang="de-DE" dirty="0" err="1" smtClean="0"/>
              <a:t>spectrum</a:t>
            </a:r>
            <a:r>
              <a:rPr lang="de-DE" dirty="0" smtClean="0"/>
              <a:t> </a:t>
            </a:r>
            <a:r>
              <a:rPr lang="de-DE" dirty="0" err="1" smtClean="0"/>
              <a:t>over</a:t>
            </a:r>
            <a:r>
              <a:rPr lang="de-DE" dirty="0" smtClean="0"/>
              <a:t> </a:t>
            </a:r>
            <a:r>
              <a:rPr lang="de-DE" dirty="0" err="1" smtClean="0"/>
              <a:t>wavenumber</a:t>
            </a:r>
            <a:endParaRPr lang="de-DE" dirty="0" smtClean="0"/>
          </a:p>
          <a:p>
            <a:pPr marL="72000" indent="0">
              <a:buNone/>
            </a:pPr>
            <a:endParaRPr lang="de-DE" dirty="0" smtClean="0"/>
          </a:p>
        </p:txBody>
      </p:sp>
      <p:cxnSp>
        <p:nvCxnSpPr>
          <p:cNvPr id="8" name="Straight Connector 7"/>
          <p:cNvCxnSpPr/>
          <p:nvPr/>
        </p:nvCxnSpPr>
        <p:spPr>
          <a:xfrm>
            <a:off x="7032104" y="3068960"/>
            <a:ext cx="2952328" cy="0"/>
          </a:xfrm>
          <a:prstGeom prst="line">
            <a:avLst/>
          </a:prstGeom>
          <a:ln w="571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7032104" y="4365104"/>
            <a:ext cx="2952328" cy="0"/>
          </a:xfrm>
          <a:prstGeom prst="line">
            <a:avLst/>
          </a:prstGeom>
          <a:ln w="57150">
            <a:solidFill>
              <a:srgbClr val="000000"/>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910253" y="2582673"/>
            <a:ext cx="3304751"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Emission Peak </a:t>
            </a:r>
            <a:r>
              <a:rPr kumimoji="0" lang="de-DE" sz="2200" kern="1200" noProof="0" dirty="0" err="1" smtClean="0">
                <a:ln w="6350">
                  <a:noFill/>
                </a:ln>
                <a:latin typeface="Calibri" pitchFamily="34" charset="0"/>
                <a:ea typeface="+mj-ea"/>
                <a:cs typeface="+mj-cs"/>
              </a:rPr>
              <a:t>Wavelength</a:t>
            </a:r>
            <a:endParaRPr kumimoji="0" lang="de-DE" sz="2200" kern="1200" noProof="0" dirty="0" smtClean="0">
              <a:ln w="6350">
                <a:noFill/>
              </a:ln>
              <a:latin typeface="Calibri" pitchFamily="34" charset="0"/>
              <a:ea typeface="+mj-ea"/>
              <a:cs typeface="+mj-cs"/>
            </a:endParaRPr>
          </a:p>
        </p:txBody>
      </p:sp>
      <p:sp>
        <p:nvSpPr>
          <p:cNvPr id="15" name="TextBox 14"/>
          <p:cNvSpPr txBox="1"/>
          <p:nvPr/>
        </p:nvSpPr>
        <p:spPr>
          <a:xfrm>
            <a:off x="6910253" y="3808278"/>
            <a:ext cx="2538837"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Stokes </a:t>
            </a:r>
            <a:r>
              <a:rPr kumimoji="0" lang="de-DE" sz="2200" kern="1200" noProof="0" dirty="0" err="1" smtClean="0">
                <a:ln w="6350">
                  <a:noFill/>
                </a:ln>
                <a:latin typeface="Calibri" pitchFamily="34" charset="0"/>
                <a:ea typeface="+mj-ea"/>
                <a:cs typeface="+mj-cs"/>
              </a:rPr>
              <a:t>Shift</a:t>
            </a:r>
            <a:r>
              <a:rPr kumimoji="0" lang="de-DE" sz="2200" kern="1200" noProof="0" dirty="0" smtClean="0">
                <a:ln w="6350">
                  <a:noFill/>
                </a:ln>
                <a:latin typeface="Calibri" pitchFamily="34" charset="0"/>
                <a:ea typeface="+mj-ea"/>
                <a:cs typeface="+mj-cs"/>
              </a:rPr>
              <a:t> &amp; Width</a:t>
            </a:r>
          </a:p>
        </p:txBody>
      </p:sp>
      <p:sp>
        <p:nvSpPr>
          <p:cNvPr id="16" name="Oval 15"/>
          <p:cNvSpPr/>
          <p:nvPr/>
        </p:nvSpPr>
        <p:spPr>
          <a:xfrm>
            <a:off x="8940316" y="2970474"/>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0" name="Straight Connector 19"/>
          <p:cNvCxnSpPr/>
          <p:nvPr/>
        </p:nvCxnSpPr>
        <p:spPr>
          <a:xfrm>
            <a:off x="7032104" y="5590709"/>
            <a:ext cx="2952328" cy="0"/>
          </a:xfrm>
          <a:prstGeom prst="line">
            <a:avLst/>
          </a:prstGeom>
          <a:ln w="57150">
            <a:solidFill>
              <a:srgbClr val="000000"/>
            </a:solidFill>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6992378" y="5500654"/>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TextBox 21"/>
          <p:cNvSpPr txBox="1"/>
          <p:nvPr/>
        </p:nvSpPr>
        <p:spPr>
          <a:xfrm>
            <a:off x="6910253" y="5033883"/>
            <a:ext cx="1692836"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Mixing </a:t>
            </a:r>
            <a:r>
              <a:rPr kumimoji="0" lang="de-DE" sz="2200" kern="1200" noProof="0" dirty="0" err="1" smtClean="0">
                <a:ln w="6350">
                  <a:noFill/>
                </a:ln>
                <a:latin typeface="Calibri" pitchFamily="34" charset="0"/>
                <a:ea typeface="+mj-ea"/>
                <a:cs typeface="+mj-cs"/>
              </a:rPr>
              <a:t>factor</a:t>
            </a:r>
            <a:endParaRPr kumimoji="0" lang="de-DE" sz="2200" kern="1200" noProof="0" dirty="0" smtClean="0">
              <a:ln w="6350">
                <a:noFill/>
              </a:ln>
              <a:latin typeface="Calibri" pitchFamily="34" charset="0"/>
              <a:ea typeface="+mj-ea"/>
              <a:cs typeface="+mj-cs"/>
            </a:endParaRPr>
          </a:p>
        </p:txBody>
      </p:sp>
      <p:pic>
        <p:nvPicPr>
          <p:cNvPr id="26" name="Picture 2" descr="[speed output image]"/>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4118" y="2190674"/>
            <a:ext cx="6157240" cy="4384276"/>
          </a:xfrm>
          <a:prstGeom prst="rect">
            <a:avLst/>
          </a:prstGeom>
          <a:noFill/>
          <a:extLst>
            <a:ext uri="{909E8E84-426E-40DD-AFC4-6F175D3DCCD1}">
              <a14:hiddenFill xmlns:a14="http://schemas.microsoft.com/office/drawing/2010/main">
                <a:solidFill>
                  <a:srgbClr val="FFFFFF"/>
                </a:solidFill>
              </a14:hiddenFill>
            </a:ext>
          </a:extLst>
        </p:spPr>
      </p:pic>
      <p:sp>
        <p:nvSpPr>
          <p:cNvPr id="27" name="Oval 26"/>
          <p:cNvSpPr/>
          <p:nvPr/>
        </p:nvSpPr>
        <p:spPr>
          <a:xfrm>
            <a:off x="9876420" y="4257092"/>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TextBox 29"/>
          <p:cNvSpPr txBox="1"/>
          <p:nvPr/>
        </p:nvSpPr>
        <p:spPr>
          <a:xfrm>
            <a:off x="6701779" y="3097641"/>
            <a:ext cx="992579"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300nm</a:t>
            </a:r>
          </a:p>
        </p:txBody>
      </p:sp>
      <p:sp>
        <p:nvSpPr>
          <p:cNvPr id="31" name="TextBox 30"/>
          <p:cNvSpPr txBox="1"/>
          <p:nvPr/>
        </p:nvSpPr>
        <p:spPr>
          <a:xfrm>
            <a:off x="9449090" y="3094508"/>
            <a:ext cx="986167"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dirty="0">
                <a:ln w="6350">
                  <a:noFill/>
                </a:ln>
                <a:latin typeface="Calibri" pitchFamily="34" charset="0"/>
                <a:ea typeface="+mj-ea"/>
                <a:cs typeface="+mj-cs"/>
              </a:rPr>
              <a:t>8</a:t>
            </a:r>
            <a:r>
              <a:rPr kumimoji="0" lang="de-DE" sz="2200" kern="1200" noProof="0" dirty="0" smtClean="0">
                <a:ln w="6350">
                  <a:noFill/>
                </a:ln>
                <a:latin typeface="Calibri" pitchFamily="34" charset="0"/>
                <a:ea typeface="+mj-ea"/>
                <a:cs typeface="+mj-cs"/>
              </a:rPr>
              <a:t>00nm</a:t>
            </a:r>
          </a:p>
        </p:txBody>
      </p:sp>
      <p:sp>
        <p:nvSpPr>
          <p:cNvPr id="32" name="TextBox 31"/>
          <p:cNvSpPr txBox="1"/>
          <p:nvPr/>
        </p:nvSpPr>
        <p:spPr>
          <a:xfrm>
            <a:off x="6701779" y="4368237"/>
            <a:ext cx="700833"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5nm</a:t>
            </a:r>
          </a:p>
        </p:txBody>
      </p:sp>
      <p:sp>
        <p:nvSpPr>
          <p:cNvPr id="33" name="TextBox 32"/>
          <p:cNvSpPr txBox="1"/>
          <p:nvPr/>
        </p:nvSpPr>
        <p:spPr>
          <a:xfrm>
            <a:off x="9449090" y="4365104"/>
            <a:ext cx="986167"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noProof="0" dirty="0" smtClean="0">
                <a:ln w="6350">
                  <a:noFill/>
                </a:ln>
                <a:latin typeface="Calibri" pitchFamily="34" charset="0"/>
                <a:ea typeface="+mj-ea"/>
                <a:cs typeface="+mj-cs"/>
              </a:rPr>
              <a:t>1</a:t>
            </a:r>
            <a:r>
              <a:rPr kumimoji="0" lang="de-DE" sz="2200" kern="1200" noProof="0" dirty="0" smtClean="0">
                <a:ln w="6350">
                  <a:noFill/>
                </a:ln>
                <a:latin typeface="Calibri" pitchFamily="34" charset="0"/>
                <a:ea typeface="+mj-ea"/>
                <a:cs typeface="+mj-cs"/>
              </a:rPr>
              <a:t>00nm</a:t>
            </a:r>
          </a:p>
        </p:txBody>
      </p:sp>
      <p:sp>
        <p:nvSpPr>
          <p:cNvPr id="34" name="TextBox 33"/>
          <p:cNvSpPr txBox="1"/>
          <p:nvPr/>
        </p:nvSpPr>
        <p:spPr>
          <a:xfrm>
            <a:off x="6936723" y="5668354"/>
            <a:ext cx="327334"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0</a:t>
            </a:r>
          </a:p>
        </p:txBody>
      </p:sp>
      <p:sp>
        <p:nvSpPr>
          <p:cNvPr id="35" name="TextBox 34"/>
          <p:cNvSpPr txBox="1"/>
          <p:nvPr/>
        </p:nvSpPr>
        <p:spPr>
          <a:xfrm>
            <a:off x="9778506" y="5672424"/>
            <a:ext cx="327334"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noProof="0" dirty="0" smtClean="0">
                <a:ln w="6350">
                  <a:noFill/>
                </a:ln>
                <a:latin typeface="Calibri" pitchFamily="34" charset="0"/>
                <a:ea typeface="+mj-ea"/>
                <a:cs typeface="+mj-cs"/>
              </a:rPr>
              <a:t>1</a:t>
            </a:r>
            <a:endParaRPr kumimoji="0" lang="de-DE" sz="2200" kern="1200" noProof="0" dirty="0" smtClean="0">
              <a:ln w="6350">
                <a:noFill/>
              </a:ln>
              <a:latin typeface="Calibri" pitchFamily="34" charset="0"/>
              <a:ea typeface="+mj-ea"/>
              <a:cs typeface="+mj-cs"/>
            </a:endParaRPr>
          </a:p>
        </p:txBody>
      </p:sp>
    </p:spTree>
    <p:extLst>
      <p:ext uri="{BB962C8B-B14F-4D97-AF65-F5344CB8AC3E}">
        <p14:creationId xmlns:p14="http://schemas.microsoft.com/office/powerpoint/2010/main" val="2696470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fill="hold" grpId="0" nodeType="withEffect">
                                  <p:stCondLst>
                                    <p:cond delay="0"/>
                                  </p:stCondLst>
                                  <p:childTnLst>
                                    <p:animMotion origin="layout" path="M -1.875E-6 -4.07407E-6 L 0.23646 -0.00254 " pathEditMode="relative" rAng="0" ptsTypes="AA">
                                      <p:cBhvr>
                                        <p:cTn id="6" dur="3000" fill="hold"/>
                                        <p:tgtEl>
                                          <p:spTgt spid="21"/>
                                        </p:tgtEl>
                                        <p:attrNameLst>
                                          <p:attrName>ppt_x</p:attrName>
                                          <p:attrName>ppt_y</p:attrName>
                                        </p:attrNameLst>
                                      </p:cBhvr>
                                      <p:rCtr x="11823" y="-13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BRDF </a:t>
            </a:r>
            <a:r>
              <a:rPr lang="de-DE" dirty="0" err="1" smtClean="0"/>
              <a:t>Parameterization</a:t>
            </a:r>
            <a:endParaRPr lang="de-DE" dirty="0"/>
          </a:p>
        </p:txBody>
      </p:sp>
      <p:sp>
        <p:nvSpPr>
          <p:cNvPr id="3" name="Content Placeholder 2"/>
          <p:cNvSpPr>
            <a:spLocks noGrp="1"/>
          </p:cNvSpPr>
          <p:nvPr>
            <p:ph idx="1"/>
          </p:nvPr>
        </p:nvSpPr>
        <p:spPr>
          <a:xfrm>
            <a:off x="240000" y="1124744"/>
            <a:ext cx="11760000" cy="5447528"/>
          </a:xfrm>
        </p:spPr>
        <p:txBody>
          <a:bodyPr/>
          <a:lstStyle/>
          <a:p>
            <a:r>
              <a:rPr lang="de-DE" dirty="0" smtClean="0"/>
              <a:t>Base Shape: b-</a:t>
            </a:r>
            <a:r>
              <a:rPr lang="de-DE" dirty="0" err="1" smtClean="0"/>
              <a:t>Spline</a:t>
            </a:r>
            <a:r>
              <a:rPr lang="de-DE" dirty="0" smtClean="0"/>
              <a:t> </a:t>
            </a:r>
          </a:p>
          <a:p>
            <a:r>
              <a:rPr lang="de-DE" dirty="0" smtClean="0"/>
              <a:t>Absorption </a:t>
            </a:r>
            <a:r>
              <a:rPr lang="de-DE" dirty="0" err="1" smtClean="0"/>
              <a:t>Spectrum</a:t>
            </a:r>
            <a:r>
              <a:rPr lang="de-DE" dirty="0" smtClean="0"/>
              <a:t>: </a:t>
            </a:r>
            <a:r>
              <a:rPr lang="de-DE" dirty="0" err="1" smtClean="0"/>
              <a:t>Mirrored</a:t>
            </a:r>
            <a:r>
              <a:rPr lang="de-DE" dirty="0" smtClean="0"/>
              <a:t> </a:t>
            </a:r>
            <a:r>
              <a:rPr lang="de-DE" dirty="0" err="1" smtClean="0"/>
              <a:t>emission</a:t>
            </a:r>
            <a:r>
              <a:rPr lang="de-DE" dirty="0" smtClean="0"/>
              <a:t> </a:t>
            </a:r>
            <a:r>
              <a:rPr lang="de-DE" dirty="0" err="1" smtClean="0"/>
              <a:t>spectrum</a:t>
            </a:r>
            <a:r>
              <a:rPr lang="de-DE" dirty="0" smtClean="0"/>
              <a:t> </a:t>
            </a:r>
            <a:r>
              <a:rPr lang="de-DE" dirty="0" err="1" smtClean="0"/>
              <a:t>over</a:t>
            </a:r>
            <a:r>
              <a:rPr lang="de-DE" dirty="0" smtClean="0"/>
              <a:t> </a:t>
            </a:r>
            <a:r>
              <a:rPr lang="de-DE" dirty="0" err="1" smtClean="0"/>
              <a:t>wavenumber</a:t>
            </a:r>
            <a:endParaRPr lang="de-DE" dirty="0" smtClean="0"/>
          </a:p>
          <a:p>
            <a:pPr marL="72000" indent="0">
              <a:buNone/>
            </a:pPr>
            <a:endParaRPr lang="de-DE" dirty="0" smtClean="0"/>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4118" y="2187997"/>
            <a:ext cx="6157240" cy="4384276"/>
          </a:xfrm>
          <a:prstGeom prst="rect">
            <a:avLst/>
          </a:prstGeom>
        </p:spPr>
      </p:pic>
      <p:pic>
        <p:nvPicPr>
          <p:cNvPr id="18" name="Content Placeholder 6"/>
          <p:cNvPicPr>
            <a:picLocks noChangeAspect="1"/>
          </p:cNvPicPr>
          <p:nvPr/>
        </p:nvPicPr>
        <p:blipFill rotWithShape="1">
          <a:blip r:embed="rId4"/>
          <a:srcRect l="6416" t="9295" r="27250" b="9156"/>
          <a:stretch/>
        </p:blipFill>
        <p:spPr>
          <a:xfrm>
            <a:off x="6600056" y="2397173"/>
            <a:ext cx="5034605" cy="4046638"/>
          </a:xfrm>
          <a:prstGeom prst="rect">
            <a:avLst/>
          </a:prstGeom>
        </p:spPr>
      </p:pic>
      <p:cxnSp>
        <p:nvCxnSpPr>
          <p:cNvPr id="29" name="Straight Connector 28"/>
          <p:cNvCxnSpPr/>
          <p:nvPr/>
        </p:nvCxnSpPr>
        <p:spPr>
          <a:xfrm>
            <a:off x="6384032" y="3957439"/>
            <a:ext cx="5250629" cy="0"/>
          </a:xfrm>
          <a:prstGeom prst="line">
            <a:avLst/>
          </a:prstGeom>
          <a:ln w="28575">
            <a:solidFill>
              <a:srgbClr val="000000">
                <a:alpha val="23922"/>
              </a:srgbClr>
            </a:solidFill>
            <a:prstDash val="sysDash"/>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8688288" y="6387606"/>
            <a:ext cx="1544012" cy="369332"/>
          </a:xfrm>
          <a:prstGeom prst="rect">
            <a:avLst/>
          </a:prstGeom>
          <a:noFill/>
        </p:spPr>
        <p:txBody>
          <a:bodyPr wrap="none" rtlCol="0">
            <a:spAutoFit/>
          </a:bodyPr>
          <a:lstStyle/>
          <a:p>
            <a:r>
              <a:rPr lang="de-DE" dirty="0" err="1" smtClean="0"/>
              <a:t>Rossier</a:t>
            </a:r>
            <a:r>
              <a:rPr lang="de-DE" dirty="0" smtClean="0"/>
              <a:t> 2013</a:t>
            </a:r>
            <a:endParaRPr lang="de-DE" dirty="0"/>
          </a:p>
        </p:txBody>
      </p:sp>
    </p:spTree>
    <p:extLst>
      <p:ext uri="{BB962C8B-B14F-4D97-AF65-F5344CB8AC3E}">
        <p14:creationId xmlns:p14="http://schemas.microsoft.com/office/powerpoint/2010/main" val="178171716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smtClean="0"/>
              <a:t>Coefficient</a:t>
            </a:r>
            <a:r>
              <a:rPr lang="de-DE" dirty="0" smtClean="0"/>
              <a:t> Cube </a:t>
            </a:r>
            <a:r>
              <a:rPr lang="de-DE" dirty="0" err="1" smtClean="0"/>
              <a:t>Precomputation</a:t>
            </a:r>
            <a:endParaRPr lang="de-DE" dirty="0"/>
          </a:p>
        </p:txBody>
      </p:sp>
      <p:pic>
        <p:nvPicPr>
          <p:cNvPr id="4" name="Picture 4" descr="3-D RGB cube plot"/>
          <p:cNvPicPr>
            <a:picLocks noChangeAspect="1" noChangeArrowheads="1"/>
          </p:cNvPicPr>
          <p:nvPr/>
        </p:nvPicPr>
        <p:blipFill rotWithShape="1">
          <a:blip r:embed="rId3">
            <a:extLst>
              <a:ext uri="{28A0092B-C50C-407E-A947-70E740481C1C}">
                <a14:useLocalDpi xmlns:a14="http://schemas.microsoft.com/office/drawing/2010/main" val="0"/>
              </a:ext>
            </a:extLst>
          </a:blip>
          <a:srcRect l="23417" t="5058" r="19340" b="17231"/>
          <a:stretch/>
        </p:blipFill>
        <p:spPr bwMode="auto">
          <a:xfrm>
            <a:off x="911424" y="1170664"/>
            <a:ext cx="4834728" cy="4922632"/>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1300164" y="4836747"/>
            <a:ext cx="3691974" cy="1169192"/>
            <a:chOff x="6384032" y="4631479"/>
            <a:chExt cx="3024336" cy="957761"/>
          </a:xfrm>
        </p:grpSpPr>
        <p:cxnSp>
          <p:nvCxnSpPr>
            <p:cNvPr id="6" name="Straight Connector 5"/>
            <p:cNvCxnSpPr/>
            <p:nvPr/>
          </p:nvCxnSpPr>
          <p:spPr>
            <a:xfrm>
              <a:off x="6384032" y="5013176"/>
              <a:ext cx="1944216" cy="576064"/>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8328248" y="4631479"/>
              <a:ext cx="1080120" cy="957761"/>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 name="Group 7"/>
          <p:cNvGrpSpPr/>
          <p:nvPr/>
        </p:nvGrpSpPr>
        <p:grpSpPr>
          <a:xfrm>
            <a:off x="1300164" y="3782720"/>
            <a:ext cx="3691974" cy="1169192"/>
            <a:chOff x="6384032" y="4631479"/>
            <a:chExt cx="3024336" cy="957761"/>
          </a:xfrm>
        </p:grpSpPr>
        <p:cxnSp>
          <p:nvCxnSpPr>
            <p:cNvPr id="9" name="Straight Connector 8"/>
            <p:cNvCxnSpPr/>
            <p:nvPr/>
          </p:nvCxnSpPr>
          <p:spPr>
            <a:xfrm>
              <a:off x="6384032" y="5013176"/>
              <a:ext cx="1944216" cy="576064"/>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8328248" y="4631479"/>
              <a:ext cx="1080120" cy="957761"/>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cxnSp>
        <p:nvCxnSpPr>
          <p:cNvPr id="12" name="Straight Connector 11"/>
          <p:cNvCxnSpPr/>
          <p:nvPr/>
        </p:nvCxnSpPr>
        <p:spPr>
          <a:xfrm>
            <a:off x="1333659" y="3037935"/>
            <a:ext cx="2334404" cy="687203"/>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3668063" y="2555948"/>
            <a:ext cx="1318562" cy="1169191"/>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flipV="1">
            <a:off x="2681136" y="1904312"/>
            <a:ext cx="2314325" cy="657405"/>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1342496" y="1904312"/>
            <a:ext cx="1338640" cy="1123364"/>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1333659" y="3027676"/>
            <a:ext cx="8836" cy="2346216"/>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3668063" y="3725138"/>
            <a:ext cx="5512" cy="2309114"/>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4976090" y="2592133"/>
            <a:ext cx="8703" cy="2284376"/>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2028046" y="2437689"/>
            <a:ext cx="2373412" cy="673331"/>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2504783" y="2215230"/>
            <a:ext cx="1318562" cy="1169192"/>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4368666" y="3111020"/>
            <a:ext cx="30172" cy="2283902"/>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2506890" y="3360104"/>
            <a:ext cx="30172" cy="2346216"/>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4614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par>
                                <p:cTn id="26" presetID="10" presetClass="entr" presetSubtype="0" fill="hold"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par>
                                <p:cTn id="29" presetID="10" presetClass="entr" presetSubtype="0" fill="hold"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par>
                                <p:cTn id="32" presetID="10" presetClass="entr" presetSubtype="0" fill="hold" nodeType="with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fade">
                                      <p:cBhvr>
                                        <p:cTn id="34" dur="500"/>
                                        <p:tgtEl>
                                          <p:spTgt spid="33"/>
                                        </p:tgtEl>
                                      </p:cBhvr>
                                    </p:animEffect>
                                  </p:childTnLst>
                                </p:cTn>
                              </p:par>
                              <p:par>
                                <p:cTn id="35" presetID="10" presetClass="entr" presetSubtype="0" fill="hold" nodeType="with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500"/>
                                        <p:tgtEl>
                                          <p:spTgt spid="34"/>
                                        </p:tgtEl>
                                      </p:cBhvr>
                                    </p:animEffect>
                                  </p:childTnLst>
                                </p:cTn>
                              </p:par>
                              <p:par>
                                <p:cTn id="38" presetID="10" presetClass="entr" presetSubtype="0" fill="hold" nodeType="with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fade">
                                      <p:cBhvr>
                                        <p:cTn id="40" dur="500"/>
                                        <p:tgtEl>
                                          <p:spTgt spid="35"/>
                                        </p:tgtEl>
                                      </p:cBhvr>
                                    </p:animEffect>
                                  </p:childTnLst>
                                </p:cTn>
                              </p:par>
                              <p:par>
                                <p:cTn id="41" presetID="10" presetClass="entr" presetSubtype="0" fill="hold" nodeType="with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smtClean="0"/>
              <a:t>Coefficient</a:t>
            </a:r>
            <a:r>
              <a:rPr lang="de-DE" dirty="0" smtClean="0"/>
              <a:t> Cube </a:t>
            </a:r>
            <a:r>
              <a:rPr lang="de-DE" dirty="0" err="1" smtClean="0"/>
              <a:t>Precomputation</a:t>
            </a:r>
            <a:endParaRPr lang="de-DE" dirty="0"/>
          </a:p>
        </p:txBody>
      </p:sp>
      <p:pic>
        <p:nvPicPr>
          <p:cNvPr id="4" name="Picture 4" descr="3-D RGB cube plot"/>
          <p:cNvPicPr>
            <a:picLocks noChangeAspect="1" noChangeArrowheads="1"/>
          </p:cNvPicPr>
          <p:nvPr/>
        </p:nvPicPr>
        <p:blipFill rotWithShape="1">
          <a:blip r:embed="rId3">
            <a:extLst>
              <a:ext uri="{28A0092B-C50C-407E-A947-70E740481C1C}">
                <a14:useLocalDpi xmlns:a14="http://schemas.microsoft.com/office/drawing/2010/main" val="0"/>
              </a:ext>
            </a:extLst>
          </a:blip>
          <a:srcRect l="23417" t="5058" r="19340" b="17231"/>
          <a:stretch/>
        </p:blipFill>
        <p:spPr bwMode="auto">
          <a:xfrm>
            <a:off x="911424" y="1170664"/>
            <a:ext cx="4834728" cy="4922632"/>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1300164" y="4836747"/>
            <a:ext cx="3691974" cy="1169192"/>
            <a:chOff x="6384032" y="4631479"/>
            <a:chExt cx="3024336" cy="957761"/>
          </a:xfrm>
        </p:grpSpPr>
        <p:cxnSp>
          <p:nvCxnSpPr>
            <p:cNvPr id="6" name="Straight Connector 5"/>
            <p:cNvCxnSpPr/>
            <p:nvPr/>
          </p:nvCxnSpPr>
          <p:spPr>
            <a:xfrm>
              <a:off x="6384032" y="5013176"/>
              <a:ext cx="1944216" cy="576064"/>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8328248" y="4631479"/>
              <a:ext cx="1080120" cy="957761"/>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 name="Group 7"/>
          <p:cNvGrpSpPr/>
          <p:nvPr/>
        </p:nvGrpSpPr>
        <p:grpSpPr>
          <a:xfrm>
            <a:off x="1300164" y="3782720"/>
            <a:ext cx="3691974" cy="1169192"/>
            <a:chOff x="6384032" y="4631479"/>
            <a:chExt cx="3024336" cy="957761"/>
          </a:xfrm>
        </p:grpSpPr>
        <p:cxnSp>
          <p:nvCxnSpPr>
            <p:cNvPr id="9" name="Straight Connector 8"/>
            <p:cNvCxnSpPr/>
            <p:nvPr/>
          </p:nvCxnSpPr>
          <p:spPr>
            <a:xfrm>
              <a:off x="6384032" y="5013176"/>
              <a:ext cx="1944216" cy="576064"/>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8328248" y="4631479"/>
              <a:ext cx="1080120" cy="957761"/>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cxnSp>
        <p:nvCxnSpPr>
          <p:cNvPr id="12" name="Straight Connector 11"/>
          <p:cNvCxnSpPr/>
          <p:nvPr/>
        </p:nvCxnSpPr>
        <p:spPr>
          <a:xfrm>
            <a:off x="1333659" y="3037935"/>
            <a:ext cx="2334404" cy="687203"/>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3668063" y="2555948"/>
            <a:ext cx="1318562" cy="1169191"/>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flipV="1">
            <a:off x="2681136" y="1904312"/>
            <a:ext cx="2314325" cy="657405"/>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1342496" y="1904312"/>
            <a:ext cx="1338640" cy="1123364"/>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1333659" y="3027676"/>
            <a:ext cx="8836" cy="2346216"/>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3668063" y="3688036"/>
            <a:ext cx="5512" cy="2346216"/>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4976090" y="2592133"/>
            <a:ext cx="8703" cy="2284376"/>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2028046" y="2437689"/>
            <a:ext cx="2373412" cy="673331"/>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2504783" y="2215230"/>
            <a:ext cx="1318562" cy="1169192"/>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2506890" y="3360104"/>
            <a:ext cx="30172" cy="2346216"/>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57" name="Picture 4" descr="3-D RGB cube plot"/>
          <p:cNvPicPr>
            <a:picLocks noChangeAspect="1" noChangeArrowheads="1"/>
          </p:cNvPicPr>
          <p:nvPr/>
        </p:nvPicPr>
        <p:blipFill rotWithShape="1">
          <a:blip r:embed="rId3">
            <a:extLst>
              <a:ext uri="{28A0092B-C50C-407E-A947-70E740481C1C}">
                <a14:useLocalDpi xmlns:a14="http://schemas.microsoft.com/office/drawing/2010/main" val="0"/>
              </a:ext>
            </a:extLst>
          </a:blip>
          <a:srcRect l="35002" t="26333" r="33454" b="17231"/>
          <a:stretch/>
        </p:blipFill>
        <p:spPr bwMode="auto">
          <a:xfrm>
            <a:off x="6528048" y="1280779"/>
            <a:ext cx="2664296" cy="3574987"/>
          </a:xfrm>
          <a:prstGeom prst="rect">
            <a:avLst/>
          </a:prstGeom>
          <a:noFill/>
          <a:extLst>
            <a:ext uri="{909E8E84-426E-40DD-AFC4-6F175D3DCCD1}">
              <a14:hiddenFill xmlns:a14="http://schemas.microsoft.com/office/drawing/2010/main">
                <a:solidFill>
                  <a:srgbClr val="FFFFFF"/>
                </a:solidFill>
              </a14:hiddenFill>
            </a:ext>
          </a:extLst>
        </p:spPr>
      </p:pic>
      <p:grpSp>
        <p:nvGrpSpPr>
          <p:cNvPr id="61" name="Group 60"/>
          <p:cNvGrpSpPr/>
          <p:nvPr/>
        </p:nvGrpSpPr>
        <p:grpSpPr>
          <a:xfrm>
            <a:off x="5938359" y="2545191"/>
            <a:ext cx="3691974" cy="1169192"/>
            <a:chOff x="6384032" y="4631479"/>
            <a:chExt cx="3024336" cy="957761"/>
          </a:xfrm>
        </p:grpSpPr>
        <p:cxnSp>
          <p:nvCxnSpPr>
            <p:cNvPr id="62" name="Straight Connector 61"/>
            <p:cNvCxnSpPr/>
            <p:nvPr/>
          </p:nvCxnSpPr>
          <p:spPr>
            <a:xfrm>
              <a:off x="6384032" y="5013176"/>
              <a:ext cx="1944216" cy="576064"/>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V="1">
              <a:off x="8328248" y="4631479"/>
              <a:ext cx="1080120" cy="957761"/>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cxnSp>
        <p:nvCxnSpPr>
          <p:cNvPr id="64" name="Straight Connector 63"/>
          <p:cNvCxnSpPr/>
          <p:nvPr/>
        </p:nvCxnSpPr>
        <p:spPr>
          <a:xfrm>
            <a:off x="5971854" y="1800406"/>
            <a:ext cx="2334404" cy="687203"/>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flipV="1">
            <a:off x="8306258" y="1687946"/>
            <a:ext cx="886086" cy="799665"/>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8306258" y="2487609"/>
            <a:ext cx="5512" cy="2309114"/>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6666241" y="1200160"/>
            <a:ext cx="2373412" cy="673331"/>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V="1">
            <a:off x="7142978" y="1381929"/>
            <a:ext cx="825230" cy="764964"/>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9006861" y="1811177"/>
            <a:ext cx="30172" cy="2346216"/>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7145085" y="2122575"/>
            <a:ext cx="30172" cy="2346216"/>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5" name="Rectangle 74"/>
          <p:cNvSpPr/>
          <p:nvPr/>
        </p:nvSpPr>
        <p:spPr>
          <a:xfrm rot="930268">
            <a:off x="6926684" y="1082947"/>
            <a:ext cx="3077859" cy="5994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6" name="Rectangle 75"/>
          <p:cNvSpPr/>
          <p:nvPr/>
        </p:nvSpPr>
        <p:spPr>
          <a:xfrm rot="1020000">
            <a:off x="5288704" y="3417024"/>
            <a:ext cx="3600400" cy="14840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7" name="Rectangle 76"/>
          <p:cNvSpPr/>
          <p:nvPr/>
        </p:nvSpPr>
        <p:spPr>
          <a:xfrm rot="19080000">
            <a:off x="5796038" y="1228621"/>
            <a:ext cx="1921087" cy="10539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8" name="Rectangle 77"/>
          <p:cNvSpPr/>
          <p:nvPr/>
        </p:nvSpPr>
        <p:spPr>
          <a:xfrm rot="19151080">
            <a:off x="7844910" y="3137146"/>
            <a:ext cx="2747263" cy="10746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9" name="Rectangle 78"/>
          <p:cNvSpPr/>
          <p:nvPr/>
        </p:nvSpPr>
        <p:spPr>
          <a:xfrm>
            <a:off x="5840948" y="2082873"/>
            <a:ext cx="1294852" cy="14840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0" name="Rectangle 79"/>
          <p:cNvSpPr/>
          <p:nvPr/>
        </p:nvSpPr>
        <p:spPr>
          <a:xfrm rot="21540000">
            <a:off x="9046831" y="1589709"/>
            <a:ext cx="1123823" cy="1688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40" name="Straight Connector 39"/>
          <p:cNvCxnSpPr/>
          <p:nvPr/>
        </p:nvCxnSpPr>
        <p:spPr>
          <a:xfrm>
            <a:off x="4368666" y="3111020"/>
            <a:ext cx="30172" cy="2283902"/>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1" name="Content Placeholder 2"/>
              <p:cNvSpPr>
                <a:spLocks noGrp="1"/>
              </p:cNvSpPr>
              <p:nvPr>
                <p:ph idx="1"/>
              </p:nvPr>
            </p:nvSpPr>
            <p:spPr>
              <a:xfrm>
                <a:off x="6528049" y="4064247"/>
                <a:ext cx="5040560" cy="2419973"/>
              </a:xfrm>
            </p:spPr>
            <p:txBody>
              <a:bodyPr>
                <a:normAutofit/>
              </a:bodyPr>
              <a:lstStyle/>
              <a:p>
                <a:pPr marL="72000" indent="0">
                  <a:buNone/>
                </a:pPr>
                <a:r>
                  <a:rPr lang="de-DE" dirty="0" smtClean="0"/>
                  <a:t>Optimize &amp; Store</a:t>
                </a:r>
              </a:p>
              <a:p>
                <a:r>
                  <a:rPr lang="de-DE" dirty="0" smtClean="0"/>
                  <a:t>3 </a:t>
                </a:r>
                <a:r>
                  <a:rPr lang="de-DE" dirty="0" err="1" smtClean="0"/>
                  <a:t>Reflectance</a:t>
                </a:r>
                <a:r>
                  <a:rPr lang="de-DE" dirty="0" smtClean="0"/>
                  <a:t> </a:t>
                </a:r>
                <a:r>
                  <a:rPr lang="de-DE" dirty="0" err="1" smtClean="0"/>
                  <a:t>Coefficients</a:t>
                </a:r>
                <a:endParaRPr lang="de-DE" dirty="0" smtClean="0"/>
              </a:p>
              <a:p>
                <a:r>
                  <a:rPr lang="de-DE" dirty="0" smtClean="0"/>
                  <a:t>3 </a:t>
                </a:r>
                <a:r>
                  <a:rPr lang="de-DE" dirty="0" err="1" smtClean="0"/>
                  <a:t>Fluorescence</a:t>
                </a:r>
                <a:r>
                  <a:rPr lang="de-DE" dirty="0" smtClean="0"/>
                  <a:t> </a:t>
                </a:r>
                <a:r>
                  <a:rPr lang="de-DE" dirty="0" err="1" smtClean="0"/>
                  <a:t>Coefficients</a:t>
                </a:r>
                <a:endParaRPr lang="de-DE" dirty="0" smtClean="0"/>
              </a:p>
              <a:p>
                <a:r>
                  <a:rPr lang="de-DE" dirty="0" err="1" smtClean="0"/>
                  <a:t>minimize</a:t>
                </a:r>
                <a:endParaRPr lang="de-DE" dirty="0" smtClean="0"/>
              </a:p>
              <a:p>
                <a:pPr marL="72000" indent="0">
                  <a:buNone/>
                </a:pPr>
                <a14:m>
                  <m:oMathPara xmlns:m="http://schemas.openxmlformats.org/officeDocument/2006/math">
                    <m:oMathParaPr>
                      <m:jc m:val="centerGroup"/>
                    </m:oMathParaPr>
                    <m:oMath xmlns:m="http://schemas.openxmlformats.org/officeDocument/2006/math">
                      <m:d>
                        <m:dPr>
                          <m:begChr m:val="|"/>
                          <m:endChr m:val="|"/>
                          <m:ctrlPr>
                            <a:rPr lang="de-DE" b="0" i="1" smtClean="0">
                              <a:latin typeface="Cambria Math" panose="02040503050406030204" pitchFamily="18" charset="0"/>
                            </a:rPr>
                          </m:ctrlPr>
                        </m:dPr>
                        <m:e>
                          <m:r>
                            <a:rPr lang="de-DE" b="0" i="1" smtClean="0">
                              <a:latin typeface="Cambria Math" panose="02040503050406030204" pitchFamily="18" charset="0"/>
                            </a:rPr>
                            <m:t>|</m:t>
                          </m:r>
                          <m:r>
                            <a:rPr lang="de-DE" b="0" i="1" smtClean="0">
                              <a:latin typeface="Cambria Math" panose="02040503050406030204" pitchFamily="18" charset="0"/>
                            </a:rPr>
                            <m:t>𝑅𝐺𝐵</m:t>
                          </m:r>
                          <m:d>
                            <m:dPr>
                              <m:ctrlPr>
                                <a:rPr lang="de-DE" b="0" i="1" smtClean="0">
                                  <a:latin typeface="Cambria Math" panose="02040503050406030204" pitchFamily="18" charset="0"/>
                                </a:rPr>
                              </m:ctrlPr>
                            </m:dPr>
                            <m:e>
                              <m:r>
                                <a:rPr lang="de-DE" b="0" i="1" smtClean="0">
                                  <a:latin typeface="Cambria Math" panose="02040503050406030204" pitchFamily="18" charset="0"/>
                                </a:rPr>
                                <m:t>𝑒𝑛𝑡𝑟𝑦</m:t>
                              </m:r>
                            </m:e>
                          </m:d>
                          <m:r>
                            <a:rPr lang="de-DE" b="0" i="1" smtClean="0">
                              <a:latin typeface="Cambria Math" panose="02040503050406030204" pitchFamily="18" charset="0"/>
                            </a:rPr>
                            <m:t>−</m:t>
                          </m:r>
                          <m:r>
                            <a:rPr lang="de-DE" b="0" i="1" smtClean="0">
                              <a:latin typeface="Cambria Math" panose="02040503050406030204" pitchFamily="18" charset="0"/>
                            </a:rPr>
                            <m:t>𝑅𝐺𝐵</m:t>
                          </m:r>
                          <m:d>
                            <m:dPr>
                              <m:ctrlPr>
                                <a:rPr lang="de-DE" b="0" i="1" smtClean="0">
                                  <a:latin typeface="Cambria Math" panose="02040503050406030204" pitchFamily="18" charset="0"/>
                                </a:rPr>
                              </m:ctrlPr>
                            </m:dPr>
                            <m:e>
                              <m:r>
                                <a:rPr lang="de-DE" b="0" i="1" smtClean="0">
                                  <a:latin typeface="Cambria Math" panose="02040503050406030204" pitchFamily="18" charset="0"/>
                                </a:rPr>
                                <m:t>𝑐𝑜𝑒𝑓𝑓𝑠</m:t>
                              </m:r>
                            </m:e>
                          </m:d>
                        </m:e>
                      </m:d>
                      <m:r>
                        <a:rPr lang="de-DE" b="0" i="1" smtClean="0">
                          <a:latin typeface="Cambria Math" panose="02040503050406030204" pitchFamily="18" charset="0"/>
                        </a:rPr>
                        <m:t>|</m:t>
                      </m:r>
                    </m:oMath>
                  </m:oMathPara>
                </a14:m>
                <a:endParaRPr lang="de-DE" dirty="0"/>
              </a:p>
            </p:txBody>
          </p:sp>
        </mc:Choice>
        <mc:Fallback xmlns="">
          <p:sp>
            <p:nvSpPr>
              <p:cNvPr id="41" name="Content Placeholder 2"/>
              <p:cNvSpPr>
                <a:spLocks noGrp="1" noRot="1" noChangeAspect="1" noMove="1" noResize="1" noEditPoints="1" noAdjustHandles="1" noChangeArrowheads="1" noChangeShapeType="1" noTextEdit="1"/>
              </p:cNvSpPr>
              <p:nvPr>
                <p:ph idx="1"/>
              </p:nvPr>
            </p:nvSpPr>
            <p:spPr>
              <a:xfrm>
                <a:off x="6528049" y="4064247"/>
                <a:ext cx="5040560" cy="2419973"/>
              </a:xfrm>
              <a:blipFill rotWithShape="0">
                <a:blip r:embed="rId4"/>
                <a:stretch>
                  <a:fillRect l="-484" t="-2015"/>
                </a:stretch>
              </a:blipFill>
            </p:spPr>
            <p:txBody>
              <a:bodyPr/>
              <a:lstStyle/>
              <a:p>
                <a:r>
                  <a:rPr lang="de-DE">
                    <a:noFill/>
                  </a:rPr>
                  <a:t> </a:t>
                </a:r>
              </a:p>
            </p:txBody>
          </p:sp>
        </mc:Fallback>
      </mc:AlternateContent>
      <p:sp>
        <p:nvSpPr>
          <p:cNvPr id="19" name="Oval 18"/>
          <p:cNvSpPr/>
          <p:nvPr/>
        </p:nvSpPr>
        <p:spPr>
          <a:xfrm>
            <a:off x="9436671" y="2302400"/>
            <a:ext cx="233109" cy="234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46" name="Oval 45"/>
          <p:cNvSpPr/>
          <p:nvPr/>
        </p:nvSpPr>
        <p:spPr>
          <a:xfrm>
            <a:off x="9955103" y="2297413"/>
            <a:ext cx="233109" cy="234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47" name="Oval 46"/>
          <p:cNvSpPr/>
          <p:nvPr/>
        </p:nvSpPr>
        <p:spPr>
          <a:xfrm>
            <a:off x="10478372" y="2297412"/>
            <a:ext cx="233109" cy="234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573212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300"/>
                                  </p:stCondLst>
                                  <p:childTnLst>
                                    <p:set>
                                      <p:cBhvr>
                                        <p:cTn id="6" dur="1" fill="hold">
                                          <p:stCondLst>
                                            <p:cond delay="0"/>
                                          </p:stCondLst>
                                        </p:cTn>
                                        <p:tgtEl>
                                          <p:spTgt spid="19"/>
                                        </p:tgtEl>
                                        <p:attrNameLst>
                                          <p:attrName>style.visibility</p:attrName>
                                        </p:attrNameLst>
                                      </p:cBhvr>
                                      <p:to>
                                        <p:strVal val="visible"/>
                                      </p:to>
                                    </p:set>
                                  </p:childTnLst>
                                </p:cTn>
                              </p:par>
                            </p:childTnLst>
                          </p:cTn>
                        </p:par>
                        <p:par>
                          <p:cTn id="7" fill="hold">
                            <p:stCondLst>
                              <p:cond delay="300"/>
                            </p:stCondLst>
                            <p:childTnLst>
                              <p:par>
                                <p:cTn id="8" presetID="1" presetClass="entr" presetSubtype="0" fill="hold" grpId="0" nodeType="afterEffect">
                                  <p:stCondLst>
                                    <p:cond delay="300"/>
                                  </p:stCondLst>
                                  <p:childTnLst>
                                    <p:set>
                                      <p:cBhvr>
                                        <p:cTn id="9" dur="1" fill="hold">
                                          <p:stCondLst>
                                            <p:cond delay="0"/>
                                          </p:stCondLst>
                                        </p:cTn>
                                        <p:tgtEl>
                                          <p:spTgt spid="46"/>
                                        </p:tgtEl>
                                        <p:attrNameLst>
                                          <p:attrName>style.visibility</p:attrName>
                                        </p:attrNameLst>
                                      </p:cBhvr>
                                      <p:to>
                                        <p:strVal val="visible"/>
                                      </p:to>
                                    </p:set>
                                  </p:childTnLst>
                                </p:cTn>
                              </p:par>
                            </p:childTnLst>
                          </p:cTn>
                        </p:par>
                        <p:par>
                          <p:cTn id="10" fill="hold">
                            <p:stCondLst>
                              <p:cond delay="600"/>
                            </p:stCondLst>
                            <p:childTnLst>
                              <p:par>
                                <p:cTn id="11" presetID="1" presetClass="entr" presetSubtype="0" fill="hold" grpId="0" nodeType="afterEffect">
                                  <p:stCondLst>
                                    <p:cond delay="300"/>
                                  </p:stCondLst>
                                  <p:childTnLst>
                                    <p:set>
                                      <p:cBhvr>
                                        <p:cTn id="12" dur="1" fill="hold">
                                          <p:stCondLst>
                                            <p:cond delay="0"/>
                                          </p:stCondLst>
                                        </p:cTn>
                                        <p:tgtEl>
                                          <p:spTgt spid="4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1">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46" grpId="0" animBg="1"/>
      <p:bldP spid="4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de-DE" smtClean="0"/>
              <a:t>MacAdam‘s Limit</a:t>
            </a:r>
            <a:endParaRPr lang="de-DE" dirty="0"/>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24753" t="5865" r="52222" b="77484"/>
          <a:stretch/>
        </p:blipFill>
        <p:spPr>
          <a:xfrm>
            <a:off x="703162" y="3164214"/>
            <a:ext cx="2733745" cy="1071736"/>
          </a:xfrm>
          <a:prstGeom prst="rect">
            <a:avLst/>
          </a:prstGeom>
        </p:spPr>
      </p:pic>
      <p:grpSp>
        <p:nvGrpSpPr>
          <p:cNvPr id="11" name="Group 10"/>
          <p:cNvGrpSpPr/>
          <p:nvPr/>
        </p:nvGrpSpPr>
        <p:grpSpPr>
          <a:xfrm>
            <a:off x="3436907" y="891770"/>
            <a:ext cx="5672486" cy="5616624"/>
            <a:chOff x="3436907" y="404664"/>
            <a:chExt cx="5672486" cy="5616624"/>
          </a:xfrm>
        </p:grpSpPr>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1" t="5865" r="52222" b="6870"/>
            <a:stretch/>
          </p:blipFill>
          <p:spPr>
            <a:xfrm>
              <a:off x="3436907" y="404664"/>
              <a:ext cx="5672486" cy="5616624"/>
            </a:xfrm>
            <a:prstGeom prst="rect">
              <a:avLst/>
            </a:prstGeom>
          </p:spPr>
        </p:pic>
        <p:sp>
          <p:nvSpPr>
            <p:cNvPr id="10" name="Rectangle 9"/>
            <p:cNvSpPr/>
            <p:nvPr/>
          </p:nvSpPr>
          <p:spPr>
            <a:xfrm>
              <a:off x="6384032" y="404664"/>
              <a:ext cx="2448272" cy="1152128"/>
            </a:xfrm>
            <a:prstGeom prst="rect">
              <a:avLst/>
            </a:prstGeom>
            <a:solidFill>
              <a:schemeClr val="bg1"/>
            </a:solidFill>
            <a:ln>
              <a:solidFill>
                <a:schemeClr val="bg1"/>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rtlCol="0" anchor="ctr"/>
            <a:lstStyle/>
            <a:p>
              <a:pPr algn="ctr"/>
              <a:endParaRPr lang="de-DE"/>
            </a:p>
          </p:txBody>
        </p:sp>
      </p:grpSp>
      <p:sp>
        <p:nvSpPr>
          <p:cNvPr id="16" name="TextBox 15"/>
          <p:cNvSpPr txBox="1"/>
          <p:nvPr/>
        </p:nvSpPr>
        <p:spPr>
          <a:xfrm>
            <a:off x="911424" y="2775200"/>
            <a:ext cx="2130711"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err="1" smtClean="0">
                <a:ln w="6350">
                  <a:noFill/>
                </a:ln>
                <a:latin typeface="Calibri" pitchFamily="34" charset="0"/>
                <a:ea typeface="+mj-ea"/>
                <a:cs typeface="+mj-cs"/>
              </a:rPr>
              <a:t>Luminance</a:t>
            </a:r>
            <a:r>
              <a:rPr kumimoji="0" lang="de-DE" sz="2200" kern="1200" noProof="0" dirty="0" smtClean="0">
                <a:ln w="6350">
                  <a:noFill/>
                </a:ln>
                <a:latin typeface="Calibri" pitchFamily="34" charset="0"/>
                <a:ea typeface="+mj-ea"/>
                <a:cs typeface="+mj-cs"/>
              </a:rPr>
              <a:t> = </a:t>
            </a:r>
            <a:r>
              <a:rPr kumimoji="0" lang="de-DE" sz="2200" kern="1200" noProof="0" dirty="0" smtClean="0">
                <a:ln w="6350">
                  <a:noFill/>
                </a:ln>
                <a:latin typeface="Calibri" pitchFamily="34" charset="0"/>
                <a:ea typeface="+mj-ea"/>
                <a:cs typeface="+mj-cs"/>
              </a:rPr>
              <a:t>0.5:</a:t>
            </a:r>
            <a:endParaRPr kumimoji="0" lang="de-DE" sz="2200" kern="1200" noProof="0" dirty="0" smtClean="0">
              <a:ln w="6350">
                <a:noFill/>
              </a:ln>
              <a:latin typeface="Calibri" pitchFamily="34" charset="0"/>
              <a:ea typeface="+mj-ea"/>
              <a:cs typeface="+mj-cs"/>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79511" y="1337366"/>
            <a:ext cx="2871417" cy="1653277"/>
          </a:xfrm>
          <a:prstGeom prst="rect">
            <a:avLst/>
          </a:prstGeom>
        </p:spPr>
      </p:pic>
      <p:cxnSp>
        <p:nvCxnSpPr>
          <p:cNvPr id="3" name="Straight Connector 2"/>
          <p:cNvCxnSpPr/>
          <p:nvPr/>
        </p:nvCxnSpPr>
        <p:spPr>
          <a:xfrm flipV="1">
            <a:off x="5663952" y="2204864"/>
            <a:ext cx="2808312" cy="103219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79511" y="3237056"/>
            <a:ext cx="2868855" cy="1651803"/>
          </a:xfrm>
          <a:prstGeom prst="rect">
            <a:avLst/>
          </a:prstGeom>
        </p:spPr>
      </p:pic>
      <p:cxnSp>
        <p:nvCxnSpPr>
          <p:cNvPr id="15" name="Straight Connector 14"/>
          <p:cNvCxnSpPr/>
          <p:nvPr/>
        </p:nvCxnSpPr>
        <p:spPr>
          <a:xfrm>
            <a:off x="5735960" y="3501008"/>
            <a:ext cx="2736304" cy="722200"/>
          </a:xfrm>
          <a:prstGeom prst="line">
            <a:avLst/>
          </a:prstGeom>
          <a:ln w="57150">
            <a:solidFill>
              <a:srgbClr val="00A9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006395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p:cNvPicPr>
            <a:picLocks noChangeAspect="1"/>
          </p:cNvPicPr>
          <p:nvPr/>
        </p:nvPicPr>
        <p:blipFill rotWithShape="1">
          <a:blip r:embed="rId3"/>
          <a:srcRect b="9146"/>
          <a:stretch/>
        </p:blipFill>
        <p:spPr>
          <a:xfrm>
            <a:off x="212972" y="1268575"/>
            <a:ext cx="5689786" cy="3992344"/>
          </a:xfrm>
          <a:prstGeom prst="rect">
            <a:avLst/>
          </a:prstGeom>
        </p:spPr>
      </p:pic>
      <p:sp>
        <p:nvSpPr>
          <p:cNvPr id="2" name="Title 1"/>
          <p:cNvSpPr>
            <a:spLocks noGrp="1"/>
          </p:cNvSpPr>
          <p:nvPr>
            <p:ph type="title"/>
          </p:nvPr>
        </p:nvSpPr>
        <p:spPr/>
        <p:txBody>
          <a:bodyPr/>
          <a:lstStyle/>
          <a:p>
            <a:r>
              <a:rPr lang="de-DE" dirty="0" err="1" smtClean="0"/>
              <a:t>Coefficient</a:t>
            </a:r>
            <a:r>
              <a:rPr lang="de-DE" dirty="0" smtClean="0"/>
              <a:t> Cube </a:t>
            </a:r>
            <a:r>
              <a:rPr lang="de-DE" dirty="0" err="1" smtClean="0"/>
              <a:t>Precomputation</a:t>
            </a:r>
            <a:endParaRPr lang="de-DE" dirty="0"/>
          </a:p>
        </p:txBody>
      </p:sp>
      <p:pic>
        <p:nvPicPr>
          <p:cNvPr id="57" name="Picture 4" descr="3-D RGB cube plot"/>
          <p:cNvPicPr>
            <a:picLocks noChangeAspect="1" noChangeArrowheads="1"/>
          </p:cNvPicPr>
          <p:nvPr/>
        </p:nvPicPr>
        <p:blipFill rotWithShape="1">
          <a:blip r:embed="rId4">
            <a:extLst>
              <a:ext uri="{28A0092B-C50C-407E-A947-70E740481C1C}">
                <a14:useLocalDpi xmlns:a14="http://schemas.microsoft.com/office/drawing/2010/main" val="0"/>
              </a:ext>
            </a:extLst>
          </a:blip>
          <a:srcRect l="35002" t="28417" r="32601" b="17231"/>
          <a:stretch/>
        </p:blipFill>
        <p:spPr bwMode="auto">
          <a:xfrm>
            <a:off x="6528048" y="1412776"/>
            <a:ext cx="2736304" cy="3442990"/>
          </a:xfrm>
          <a:prstGeom prst="rect">
            <a:avLst/>
          </a:prstGeom>
          <a:noFill/>
          <a:extLst>
            <a:ext uri="{909E8E84-426E-40DD-AFC4-6F175D3DCCD1}">
              <a14:hiddenFill xmlns:a14="http://schemas.microsoft.com/office/drawing/2010/main">
                <a:solidFill>
                  <a:srgbClr val="FFFFFF"/>
                </a:solidFill>
              </a14:hiddenFill>
            </a:ext>
          </a:extLst>
        </p:spPr>
      </p:pic>
      <p:grpSp>
        <p:nvGrpSpPr>
          <p:cNvPr id="61" name="Group 60"/>
          <p:cNvGrpSpPr/>
          <p:nvPr/>
        </p:nvGrpSpPr>
        <p:grpSpPr>
          <a:xfrm>
            <a:off x="5938359" y="2545191"/>
            <a:ext cx="3691974" cy="1169192"/>
            <a:chOff x="6384032" y="4631479"/>
            <a:chExt cx="3024336" cy="957761"/>
          </a:xfrm>
        </p:grpSpPr>
        <p:cxnSp>
          <p:nvCxnSpPr>
            <p:cNvPr id="62" name="Straight Connector 61"/>
            <p:cNvCxnSpPr/>
            <p:nvPr/>
          </p:nvCxnSpPr>
          <p:spPr>
            <a:xfrm>
              <a:off x="6384032" y="5013176"/>
              <a:ext cx="1944216" cy="576064"/>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V="1">
              <a:off x="8328248" y="4631479"/>
              <a:ext cx="1080120" cy="957761"/>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cxnSp>
        <p:nvCxnSpPr>
          <p:cNvPr id="64" name="Straight Connector 63"/>
          <p:cNvCxnSpPr/>
          <p:nvPr/>
        </p:nvCxnSpPr>
        <p:spPr>
          <a:xfrm>
            <a:off x="5971854" y="1800406"/>
            <a:ext cx="2334404" cy="687203"/>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8306258" y="2487609"/>
            <a:ext cx="5512" cy="2309114"/>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6666241" y="1200160"/>
            <a:ext cx="2373412" cy="673331"/>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9006861" y="1811177"/>
            <a:ext cx="30172" cy="2346216"/>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7145085" y="2122575"/>
            <a:ext cx="30172" cy="2346216"/>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V="1">
            <a:off x="8306258" y="1687946"/>
            <a:ext cx="886086" cy="799665"/>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V="1">
            <a:off x="7142978" y="1381929"/>
            <a:ext cx="825230" cy="764964"/>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5" name="Rectangle 74"/>
          <p:cNvSpPr/>
          <p:nvPr/>
        </p:nvSpPr>
        <p:spPr>
          <a:xfrm rot="930268">
            <a:off x="7112299" y="1104573"/>
            <a:ext cx="2889299" cy="6030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6" name="Rectangle 75"/>
          <p:cNvSpPr/>
          <p:nvPr/>
        </p:nvSpPr>
        <p:spPr>
          <a:xfrm rot="1020000">
            <a:off x="6035975" y="3528705"/>
            <a:ext cx="2893797" cy="11002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7" name="Rectangle 76"/>
          <p:cNvSpPr/>
          <p:nvPr/>
        </p:nvSpPr>
        <p:spPr>
          <a:xfrm rot="19080000">
            <a:off x="6053494" y="1104677"/>
            <a:ext cx="1713075" cy="10418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8" name="Rectangle 77"/>
          <p:cNvSpPr/>
          <p:nvPr/>
        </p:nvSpPr>
        <p:spPr>
          <a:xfrm rot="19151080">
            <a:off x="7844910" y="3137146"/>
            <a:ext cx="2747263" cy="10746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9" name="Rectangle 78"/>
          <p:cNvSpPr/>
          <p:nvPr/>
        </p:nvSpPr>
        <p:spPr>
          <a:xfrm>
            <a:off x="5938358" y="2082873"/>
            <a:ext cx="1197441" cy="14840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0" name="Rectangle 79"/>
          <p:cNvSpPr/>
          <p:nvPr/>
        </p:nvSpPr>
        <p:spPr>
          <a:xfrm rot="21540000">
            <a:off x="9046831" y="1589709"/>
            <a:ext cx="1123823" cy="1688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mc:AlternateContent xmlns:mc="http://schemas.openxmlformats.org/markup-compatibility/2006" xmlns:a14="http://schemas.microsoft.com/office/drawing/2010/main">
        <mc:Choice Requires="a14">
          <p:sp>
            <p:nvSpPr>
              <p:cNvPr id="41" name="Content Placeholder 2"/>
              <p:cNvSpPr>
                <a:spLocks noGrp="1"/>
              </p:cNvSpPr>
              <p:nvPr>
                <p:ph idx="1"/>
              </p:nvPr>
            </p:nvSpPr>
            <p:spPr>
              <a:xfrm>
                <a:off x="6528049" y="4064247"/>
                <a:ext cx="5040560" cy="2419973"/>
              </a:xfrm>
            </p:spPr>
            <p:txBody>
              <a:bodyPr>
                <a:normAutofit/>
              </a:bodyPr>
              <a:lstStyle/>
              <a:p>
                <a:pPr marL="72000" indent="0">
                  <a:buNone/>
                </a:pPr>
                <a:r>
                  <a:rPr lang="de-DE" dirty="0" smtClean="0"/>
                  <a:t>Optimize &amp; Store</a:t>
                </a:r>
              </a:p>
              <a:p>
                <a:r>
                  <a:rPr lang="de-DE" dirty="0" smtClean="0"/>
                  <a:t>3 </a:t>
                </a:r>
                <a:r>
                  <a:rPr lang="de-DE" dirty="0" err="1" smtClean="0"/>
                  <a:t>Reflectance</a:t>
                </a:r>
                <a:r>
                  <a:rPr lang="de-DE" dirty="0" smtClean="0"/>
                  <a:t> </a:t>
                </a:r>
                <a:r>
                  <a:rPr lang="de-DE" dirty="0" err="1" smtClean="0"/>
                  <a:t>Coefficients</a:t>
                </a:r>
                <a:endParaRPr lang="de-DE" dirty="0" smtClean="0"/>
              </a:p>
              <a:p>
                <a:r>
                  <a:rPr lang="de-DE" dirty="0" smtClean="0"/>
                  <a:t>3 </a:t>
                </a:r>
                <a:r>
                  <a:rPr lang="de-DE" dirty="0" err="1" smtClean="0"/>
                  <a:t>Fluorescence</a:t>
                </a:r>
                <a:r>
                  <a:rPr lang="de-DE" dirty="0" smtClean="0"/>
                  <a:t> </a:t>
                </a:r>
                <a:r>
                  <a:rPr lang="de-DE" dirty="0" err="1" smtClean="0"/>
                  <a:t>Coefficients</a:t>
                </a:r>
                <a:endParaRPr lang="de-DE" dirty="0" smtClean="0"/>
              </a:p>
              <a:p>
                <a:r>
                  <a:rPr lang="de-DE" dirty="0" err="1" smtClean="0"/>
                  <a:t>minimize</a:t>
                </a:r>
                <a:endParaRPr lang="de-DE" dirty="0" smtClean="0"/>
              </a:p>
              <a:p>
                <a:pPr marL="72000" indent="0">
                  <a:buNone/>
                </a:pPr>
                <a14:m>
                  <m:oMathPara xmlns:m="http://schemas.openxmlformats.org/officeDocument/2006/math">
                    <m:oMathParaPr>
                      <m:jc m:val="centerGroup"/>
                    </m:oMathParaPr>
                    <m:oMath xmlns:m="http://schemas.openxmlformats.org/officeDocument/2006/math">
                      <m:d>
                        <m:dPr>
                          <m:begChr m:val="|"/>
                          <m:endChr m:val="|"/>
                          <m:ctrlPr>
                            <a:rPr lang="de-DE" b="0" i="1" smtClean="0">
                              <a:latin typeface="Cambria Math" panose="02040503050406030204" pitchFamily="18" charset="0"/>
                            </a:rPr>
                          </m:ctrlPr>
                        </m:dPr>
                        <m:e>
                          <m:r>
                            <a:rPr lang="de-DE" b="0" i="1" smtClean="0">
                              <a:latin typeface="Cambria Math" panose="02040503050406030204" pitchFamily="18" charset="0"/>
                            </a:rPr>
                            <m:t>|</m:t>
                          </m:r>
                          <m:r>
                            <a:rPr lang="de-DE" b="0" i="1" smtClean="0">
                              <a:latin typeface="Cambria Math" panose="02040503050406030204" pitchFamily="18" charset="0"/>
                            </a:rPr>
                            <m:t>𝑅𝐺𝐵</m:t>
                          </m:r>
                          <m:d>
                            <m:dPr>
                              <m:ctrlPr>
                                <a:rPr lang="de-DE" b="0" i="1" smtClean="0">
                                  <a:latin typeface="Cambria Math" panose="02040503050406030204" pitchFamily="18" charset="0"/>
                                </a:rPr>
                              </m:ctrlPr>
                            </m:dPr>
                            <m:e>
                              <m:r>
                                <a:rPr lang="de-DE" b="0" i="1" smtClean="0">
                                  <a:latin typeface="Cambria Math" panose="02040503050406030204" pitchFamily="18" charset="0"/>
                                </a:rPr>
                                <m:t>𝑒𝑛𝑡𝑟𝑦</m:t>
                              </m:r>
                            </m:e>
                          </m:d>
                          <m:r>
                            <a:rPr lang="de-DE" b="0" i="1" smtClean="0">
                              <a:latin typeface="Cambria Math" panose="02040503050406030204" pitchFamily="18" charset="0"/>
                            </a:rPr>
                            <m:t>−</m:t>
                          </m:r>
                          <m:r>
                            <a:rPr lang="de-DE" b="0" i="1" smtClean="0">
                              <a:latin typeface="Cambria Math" panose="02040503050406030204" pitchFamily="18" charset="0"/>
                            </a:rPr>
                            <m:t>𝑅𝐺𝐵</m:t>
                          </m:r>
                          <m:d>
                            <m:dPr>
                              <m:ctrlPr>
                                <a:rPr lang="de-DE" b="0" i="1" smtClean="0">
                                  <a:latin typeface="Cambria Math" panose="02040503050406030204" pitchFamily="18" charset="0"/>
                                </a:rPr>
                              </m:ctrlPr>
                            </m:dPr>
                            <m:e>
                              <m:r>
                                <a:rPr lang="de-DE" b="0" i="1" smtClean="0">
                                  <a:latin typeface="Cambria Math" panose="02040503050406030204" pitchFamily="18" charset="0"/>
                                </a:rPr>
                                <m:t>𝑐𝑜𝑒𝑓𝑓𝑠</m:t>
                              </m:r>
                            </m:e>
                          </m:d>
                        </m:e>
                      </m:d>
                      <m:r>
                        <a:rPr lang="de-DE" b="0" i="1" smtClean="0">
                          <a:latin typeface="Cambria Math" panose="02040503050406030204" pitchFamily="18" charset="0"/>
                        </a:rPr>
                        <m:t>|</m:t>
                      </m:r>
                    </m:oMath>
                  </m:oMathPara>
                </a14:m>
                <a:endParaRPr lang="de-DE" dirty="0"/>
              </a:p>
            </p:txBody>
          </p:sp>
        </mc:Choice>
        <mc:Fallback xmlns="">
          <p:sp>
            <p:nvSpPr>
              <p:cNvPr id="41" name="Content Placeholder 2"/>
              <p:cNvSpPr>
                <a:spLocks noGrp="1" noRot="1" noChangeAspect="1" noMove="1" noResize="1" noEditPoints="1" noAdjustHandles="1" noChangeArrowheads="1" noChangeShapeType="1" noTextEdit="1"/>
              </p:cNvSpPr>
              <p:nvPr>
                <p:ph idx="1"/>
              </p:nvPr>
            </p:nvSpPr>
            <p:spPr>
              <a:xfrm>
                <a:off x="6528049" y="4064247"/>
                <a:ext cx="5040560" cy="2419973"/>
              </a:xfrm>
              <a:blipFill rotWithShape="0">
                <a:blip r:embed="rId5"/>
                <a:stretch>
                  <a:fillRect l="-484" t="-2015"/>
                </a:stretch>
              </a:blipFill>
            </p:spPr>
            <p:txBody>
              <a:bodyPr/>
              <a:lstStyle/>
              <a:p>
                <a:r>
                  <a:rPr lang="de-DE">
                    <a:noFill/>
                  </a:rPr>
                  <a:t> </a:t>
                </a:r>
              </a:p>
            </p:txBody>
          </p:sp>
        </mc:Fallback>
      </mc:AlternateContent>
      <p:sp>
        <p:nvSpPr>
          <p:cNvPr id="19" name="Oval 18"/>
          <p:cNvSpPr/>
          <p:nvPr/>
        </p:nvSpPr>
        <p:spPr>
          <a:xfrm>
            <a:off x="9436671" y="2302400"/>
            <a:ext cx="233109" cy="234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46" name="Oval 45"/>
          <p:cNvSpPr/>
          <p:nvPr/>
        </p:nvSpPr>
        <p:spPr>
          <a:xfrm>
            <a:off x="9955103" y="2297413"/>
            <a:ext cx="233109" cy="234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47" name="Oval 46"/>
          <p:cNvSpPr/>
          <p:nvPr/>
        </p:nvSpPr>
        <p:spPr>
          <a:xfrm>
            <a:off x="10478372" y="2297412"/>
            <a:ext cx="233109" cy="234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67679248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smtClean="0"/>
              <a:t>Optimization</a:t>
            </a:r>
            <a:endParaRPr lang="de-DE" dirty="0"/>
          </a:p>
        </p:txBody>
      </p:sp>
      <p:sp>
        <p:nvSpPr>
          <p:cNvPr id="3" name="Content Placeholder 2"/>
          <p:cNvSpPr>
            <a:spLocks noGrp="1"/>
          </p:cNvSpPr>
          <p:nvPr>
            <p:ph idx="1"/>
          </p:nvPr>
        </p:nvSpPr>
        <p:spPr/>
        <p:txBody>
          <a:bodyPr/>
          <a:lstStyle/>
          <a:p>
            <a:r>
              <a:rPr lang="de-DE" dirty="0"/>
              <a:t>Ceres</a:t>
            </a:r>
          </a:p>
          <a:p>
            <a:r>
              <a:rPr lang="de-DE" dirty="0" err="1"/>
              <a:t>Levenberg</a:t>
            </a:r>
            <a:r>
              <a:rPr lang="de-DE" dirty="0"/>
              <a:t>-Marquardt</a:t>
            </a:r>
          </a:p>
          <a:p>
            <a:r>
              <a:rPr lang="de-DE" dirty="0" err="1" smtClean="0"/>
              <a:t>Optimize</a:t>
            </a:r>
            <a:r>
              <a:rPr lang="de-DE" dirty="0" smtClean="0"/>
              <a:t> </a:t>
            </a:r>
            <a:r>
              <a:rPr lang="de-DE" dirty="0" err="1"/>
              <a:t>e</a:t>
            </a:r>
            <a:r>
              <a:rPr lang="de-DE" dirty="0" err="1" smtClean="0"/>
              <a:t>rror</a:t>
            </a:r>
            <a:r>
              <a:rPr lang="de-DE" dirty="0" smtClean="0"/>
              <a:t> </a:t>
            </a:r>
            <a:r>
              <a:rPr lang="de-DE" dirty="0" smtClean="0"/>
              <a:t>= RGB </a:t>
            </a:r>
            <a:r>
              <a:rPr lang="de-DE" dirty="0" err="1"/>
              <a:t>d</a:t>
            </a:r>
            <a:r>
              <a:rPr lang="de-DE" dirty="0" err="1" smtClean="0"/>
              <a:t>istance</a:t>
            </a:r>
            <a:endParaRPr lang="de-DE" dirty="0"/>
          </a:p>
        </p:txBody>
      </p:sp>
      <p:pic>
        <p:nvPicPr>
          <p:cNvPr id="40" name="Picture 4" descr="3-D RGB cube plot"/>
          <p:cNvPicPr>
            <a:picLocks noChangeAspect="1" noChangeArrowheads="1"/>
          </p:cNvPicPr>
          <p:nvPr/>
        </p:nvPicPr>
        <p:blipFill rotWithShape="1">
          <a:blip r:embed="rId3">
            <a:extLst>
              <a:ext uri="{28A0092B-C50C-407E-A947-70E740481C1C}">
                <a14:useLocalDpi xmlns:a14="http://schemas.microsoft.com/office/drawing/2010/main" val="0"/>
              </a:ext>
            </a:extLst>
          </a:blip>
          <a:srcRect l="35002" t="29554" r="32601" b="17231"/>
          <a:stretch/>
        </p:blipFill>
        <p:spPr bwMode="auto">
          <a:xfrm>
            <a:off x="6528048" y="1484784"/>
            <a:ext cx="2736304" cy="3370982"/>
          </a:xfrm>
          <a:prstGeom prst="rect">
            <a:avLst/>
          </a:prstGeom>
          <a:noFill/>
          <a:extLst>
            <a:ext uri="{909E8E84-426E-40DD-AFC4-6F175D3DCCD1}">
              <a14:hiddenFill xmlns:a14="http://schemas.microsoft.com/office/drawing/2010/main">
                <a:solidFill>
                  <a:srgbClr val="FFFFFF"/>
                </a:solidFill>
              </a14:hiddenFill>
            </a:ext>
          </a:extLst>
        </p:spPr>
      </p:pic>
      <p:grpSp>
        <p:nvGrpSpPr>
          <p:cNvPr id="41" name="Group 40"/>
          <p:cNvGrpSpPr/>
          <p:nvPr/>
        </p:nvGrpSpPr>
        <p:grpSpPr>
          <a:xfrm>
            <a:off x="5938359" y="2545191"/>
            <a:ext cx="3691974" cy="1169192"/>
            <a:chOff x="6384032" y="4631479"/>
            <a:chExt cx="3024336" cy="957761"/>
          </a:xfrm>
        </p:grpSpPr>
        <p:cxnSp>
          <p:nvCxnSpPr>
            <p:cNvPr id="42" name="Straight Connector 41"/>
            <p:cNvCxnSpPr/>
            <p:nvPr/>
          </p:nvCxnSpPr>
          <p:spPr>
            <a:xfrm>
              <a:off x="6384032" y="5013176"/>
              <a:ext cx="1944216" cy="576064"/>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8328248" y="4631479"/>
              <a:ext cx="1080120" cy="957761"/>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cxnSp>
        <p:nvCxnSpPr>
          <p:cNvPr id="44" name="Straight Connector 43"/>
          <p:cNvCxnSpPr/>
          <p:nvPr/>
        </p:nvCxnSpPr>
        <p:spPr>
          <a:xfrm>
            <a:off x="5971854" y="1800406"/>
            <a:ext cx="2334404" cy="687203"/>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8306258" y="2487609"/>
            <a:ext cx="5512" cy="2309114"/>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6666241" y="1200160"/>
            <a:ext cx="2373412" cy="673331"/>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9006861" y="1811177"/>
            <a:ext cx="30172" cy="2346216"/>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7145085" y="2122575"/>
            <a:ext cx="30172" cy="2346216"/>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8306258" y="1687946"/>
            <a:ext cx="886086" cy="799665"/>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7142978" y="1381929"/>
            <a:ext cx="825230" cy="764964"/>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2" name="Rectangle 51"/>
          <p:cNvSpPr/>
          <p:nvPr/>
        </p:nvSpPr>
        <p:spPr>
          <a:xfrm rot="930268">
            <a:off x="7075691" y="1090692"/>
            <a:ext cx="2927797" cy="6119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Rectangle 52"/>
          <p:cNvSpPr/>
          <p:nvPr/>
        </p:nvSpPr>
        <p:spPr>
          <a:xfrm rot="19080000">
            <a:off x="5781347" y="1190345"/>
            <a:ext cx="2060174" cy="10444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Rectangle 53"/>
          <p:cNvSpPr/>
          <p:nvPr/>
        </p:nvSpPr>
        <p:spPr>
          <a:xfrm rot="19151080">
            <a:off x="7844910" y="3137146"/>
            <a:ext cx="2747263" cy="10746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Rectangle 54"/>
          <p:cNvSpPr/>
          <p:nvPr/>
        </p:nvSpPr>
        <p:spPr>
          <a:xfrm>
            <a:off x="5840948" y="2082873"/>
            <a:ext cx="1294852" cy="14840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Rectangle 55"/>
          <p:cNvSpPr/>
          <p:nvPr/>
        </p:nvSpPr>
        <p:spPr>
          <a:xfrm rot="21540000">
            <a:off x="9046831" y="1589709"/>
            <a:ext cx="1123823" cy="1688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Rectangle 59"/>
          <p:cNvSpPr/>
          <p:nvPr/>
        </p:nvSpPr>
        <p:spPr>
          <a:xfrm rot="1020000">
            <a:off x="5288704" y="3417024"/>
            <a:ext cx="3600400" cy="14840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10117661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smtClean="0"/>
              <a:t>Optimization</a:t>
            </a:r>
            <a:endParaRPr lang="de-DE" dirty="0"/>
          </a:p>
        </p:txBody>
      </p:sp>
      <p:sp>
        <p:nvSpPr>
          <p:cNvPr id="3" name="Content Placeholder 2"/>
          <p:cNvSpPr>
            <a:spLocks noGrp="1"/>
          </p:cNvSpPr>
          <p:nvPr>
            <p:ph idx="1"/>
          </p:nvPr>
        </p:nvSpPr>
        <p:spPr/>
        <p:txBody>
          <a:bodyPr/>
          <a:lstStyle/>
          <a:p>
            <a:r>
              <a:rPr lang="de-DE" dirty="0" smtClean="0"/>
              <a:t>Ceres</a:t>
            </a:r>
          </a:p>
          <a:p>
            <a:r>
              <a:rPr lang="de-DE" dirty="0" err="1" smtClean="0"/>
              <a:t>Levenberg</a:t>
            </a:r>
            <a:r>
              <a:rPr lang="de-DE" dirty="0" smtClean="0"/>
              <a:t>-Marquardt</a:t>
            </a:r>
          </a:p>
          <a:p>
            <a:r>
              <a:rPr lang="de-DE" dirty="0" err="1" smtClean="0"/>
              <a:t>Optimize</a:t>
            </a:r>
            <a:r>
              <a:rPr lang="de-DE" dirty="0" smtClean="0"/>
              <a:t> </a:t>
            </a:r>
            <a:r>
              <a:rPr lang="de-DE" dirty="0" err="1" smtClean="0"/>
              <a:t>error</a:t>
            </a:r>
            <a:r>
              <a:rPr lang="de-DE" dirty="0" smtClean="0"/>
              <a:t> = RGB </a:t>
            </a:r>
            <a:r>
              <a:rPr lang="de-DE" dirty="0" err="1"/>
              <a:t>d</a:t>
            </a:r>
            <a:r>
              <a:rPr lang="de-DE" dirty="0" err="1" smtClean="0"/>
              <a:t>istance</a:t>
            </a:r>
            <a:endParaRPr lang="de-DE" dirty="0"/>
          </a:p>
          <a:p>
            <a:r>
              <a:rPr lang="de-DE" dirty="0" smtClean="0"/>
              <a:t>Optional: Limit </a:t>
            </a:r>
            <a:r>
              <a:rPr lang="de-DE" dirty="0" err="1" smtClean="0"/>
              <a:t>maximum</a:t>
            </a:r>
            <a:r>
              <a:rPr lang="de-DE" dirty="0" smtClean="0"/>
              <a:t> </a:t>
            </a:r>
            <a:r>
              <a:rPr lang="de-DE" dirty="0" err="1" smtClean="0"/>
              <a:t>reflectance</a:t>
            </a:r>
            <a:r>
              <a:rPr lang="de-DE" dirty="0" smtClean="0"/>
              <a:t> </a:t>
            </a:r>
            <a:r>
              <a:rPr lang="de-DE" dirty="0" err="1" smtClean="0"/>
              <a:t>gradient</a:t>
            </a:r>
            <a:endParaRPr lang="de-DE" dirty="0" smtClean="0"/>
          </a:p>
          <a:p>
            <a:pPr lvl="1"/>
            <a:r>
              <a:rPr lang="de-DE" dirty="0" smtClean="0"/>
              <a:t>Add </a:t>
            </a:r>
            <a:r>
              <a:rPr lang="de-DE" dirty="0" err="1" smtClean="0"/>
              <a:t>gradient</a:t>
            </a:r>
            <a:r>
              <a:rPr lang="de-DE" dirty="0" smtClean="0"/>
              <a:t> </a:t>
            </a:r>
            <a:r>
              <a:rPr lang="de-DE" dirty="0" err="1" smtClean="0"/>
              <a:t>to</a:t>
            </a:r>
            <a:r>
              <a:rPr lang="de-DE" dirty="0" smtClean="0"/>
              <a:t> </a:t>
            </a:r>
            <a:r>
              <a:rPr lang="de-DE" dirty="0" err="1" smtClean="0"/>
              <a:t>target</a:t>
            </a:r>
            <a:r>
              <a:rPr lang="de-DE" dirty="0" smtClean="0"/>
              <a:t> </a:t>
            </a:r>
            <a:r>
              <a:rPr lang="de-DE" dirty="0" err="1" smtClean="0"/>
              <a:t>function</a:t>
            </a:r>
            <a:endParaRPr lang="de-DE" dirty="0"/>
          </a:p>
        </p:txBody>
      </p:sp>
      <p:pic>
        <p:nvPicPr>
          <p:cNvPr id="8" name="Picture 7"/>
          <p:cNvPicPr>
            <a:picLocks noChangeAspect="1"/>
          </p:cNvPicPr>
          <p:nvPr/>
        </p:nvPicPr>
        <p:blipFill>
          <a:blip r:embed="rId3"/>
          <a:stretch>
            <a:fillRect/>
          </a:stretch>
        </p:blipFill>
        <p:spPr>
          <a:xfrm>
            <a:off x="5750550" y="3737298"/>
            <a:ext cx="4316993" cy="2815430"/>
          </a:xfrm>
          <a:prstGeom prst="rect">
            <a:avLst/>
          </a:prstGeom>
        </p:spPr>
      </p:pic>
      <p:sp>
        <p:nvSpPr>
          <p:cNvPr id="10" name="TextBox 9"/>
          <p:cNvSpPr txBox="1"/>
          <p:nvPr/>
        </p:nvSpPr>
        <p:spPr>
          <a:xfrm>
            <a:off x="6632510" y="3321124"/>
            <a:ext cx="2797689"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Jakob </a:t>
            </a:r>
            <a:r>
              <a:rPr kumimoji="0" lang="de-DE" sz="2200" kern="1200" noProof="0" dirty="0" err="1" smtClean="0">
                <a:ln w="6350">
                  <a:noFill/>
                </a:ln>
                <a:latin typeface="Calibri" pitchFamily="34" charset="0"/>
                <a:ea typeface="+mj-ea"/>
                <a:cs typeface="+mj-cs"/>
              </a:rPr>
              <a:t>and</a:t>
            </a:r>
            <a:r>
              <a:rPr kumimoji="0" lang="de-DE" sz="2200" kern="1200" noProof="0" dirty="0" smtClean="0">
                <a:ln w="6350">
                  <a:noFill/>
                </a:ln>
                <a:latin typeface="Calibri" pitchFamily="34" charset="0"/>
                <a:ea typeface="+mj-ea"/>
                <a:cs typeface="+mj-cs"/>
              </a:rPr>
              <a:t> </a:t>
            </a:r>
            <a:r>
              <a:rPr kumimoji="0" lang="de-DE" sz="2200" kern="1200" noProof="0" dirty="0" err="1" smtClean="0">
                <a:ln w="6350">
                  <a:noFill/>
                </a:ln>
                <a:latin typeface="Calibri" pitchFamily="34" charset="0"/>
                <a:ea typeface="+mj-ea"/>
                <a:cs typeface="+mj-cs"/>
              </a:rPr>
              <a:t>Hanika</a:t>
            </a:r>
            <a:r>
              <a:rPr kumimoji="0" lang="de-DE" sz="2200" kern="1200" noProof="0" dirty="0" smtClean="0">
                <a:ln w="6350">
                  <a:noFill/>
                </a:ln>
                <a:latin typeface="Calibri" pitchFamily="34" charset="0"/>
                <a:ea typeface="+mj-ea"/>
                <a:cs typeface="+mj-cs"/>
              </a:rPr>
              <a:t> 2019</a:t>
            </a:r>
          </a:p>
        </p:txBody>
      </p:sp>
      <p:sp>
        <p:nvSpPr>
          <p:cNvPr id="19" name="Oval 18"/>
          <p:cNvSpPr/>
          <p:nvPr/>
        </p:nvSpPr>
        <p:spPr>
          <a:xfrm rot="21397762">
            <a:off x="6960403" y="4046219"/>
            <a:ext cx="294445" cy="2088232"/>
          </a:xfrm>
          <a:prstGeom prst="ellipse">
            <a:avLst/>
          </a:prstGeom>
          <a:solidFill>
            <a:srgbClr val="9BBB59">
              <a:alpha val="41961"/>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0" name="Oval 19"/>
          <p:cNvSpPr/>
          <p:nvPr/>
        </p:nvSpPr>
        <p:spPr>
          <a:xfrm rot="202238" flipV="1">
            <a:off x="8173358" y="4029335"/>
            <a:ext cx="294445" cy="2088232"/>
          </a:xfrm>
          <a:prstGeom prst="ellipse">
            <a:avLst/>
          </a:prstGeom>
          <a:solidFill>
            <a:srgbClr val="9BBB59">
              <a:alpha val="41961"/>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t="582" b="9567"/>
          <a:stretch/>
        </p:blipFill>
        <p:spPr>
          <a:xfrm>
            <a:off x="393869" y="3429000"/>
            <a:ext cx="4613207" cy="3241451"/>
          </a:xfrm>
          <a:prstGeom prst="rect">
            <a:avLst/>
          </a:prstGeom>
        </p:spPr>
      </p:pic>
      <p:sp>
        <p:nvSpPr>
          <p:cNvPr id="12" name="Oval 11"/>
          <p:cNvSpPr/>
          <p:nvPr/>
        </p:nvSpPr>
        <p:spPr>
          <a:xfrm rot="614533" flipV="1">
            <a:off x="3001316" y="4038283"/>
            <a:ext cx="353466" cy="2088232"/>
          </a:xfrm>
          <a:prstGeom prst="ellipse">
            <a:avLst/>
          </a:prstGeom>
          <a:solidFill>
            <a:srgbClr val="C2525D">
              <a:alpha val="41961"/>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pic>
        <p:nvPicPr>
          <p:cNvPr id="13" name="Macbeth_D65_sRGB.png" descr="Macbeth_D65_sRGB.png"/>
          <p:cNvPicPr>
            <a:picLocks noChangeAspect="1"/>
          </p:cNvPicPr>
          <p:nvPr/>
        </p:nvPicPr>
        <p:blipFill>
          <a:blip r:embed="rId5">
            <a:extLst/>
          </a:blip>
          <a:stretch>
            <a:fillRect/>
          </a:stretch>
        </p:blipFill>
        <p:spPr>
          <a:xfrm>
            <a:off x="810572" y="3737298"/>
            <a:ext cx="1347984" cy="926739"/>
          </a:xfrm>
          <a:prstGeom prst="rect">
            <a:avLst/>
          </a:prstGeom>
          <a:ln w="12700">
            <a:miter lim="400000"/>
          </a:ln>
        </p:spPr>
      </p:pic>
    </p:spTree>
    <p:extLst>
      <p:ext uri="{BB962C8B-B14F-4D97-AF65-F5344CB8AC3E}">
        <p14:creationId xmlns:p14="http://schemas.microsoft.com/office/powerpoint/2010/main" val="3367362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1"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250" fill="hold"/>
                                        <p:tgtEl>
                                          <p:spTgt spid="19"/>
                                        </p:tgtEl>
                                        <p:attrNameLst>
                                          <p:attrName>ppt_w</p:attrName>
                                        </p:attrNameLst>
                                      </p:cBhvr>
                                      <p:tavLst>
                                        <p:tav tm="0">
                                          <p:val>
                                            <p:fltVal val="0"/>
                                          </p:val>
                                        </p:tav>
                                        <p:tav tm="100000">
                                          <p:val>
                                            <p:strVal val="#ppt_w"/>
                                          </p:val>
                                        </p:tav>
                                      </p:tavLst>
                                    </p:anim>
                                    <p:anim calcmode="lin" valueType="num">
                                      <p:cBhvr>
                                        <p:cTn id="8" dur="250" fill="hold"/>
                                        <p:tgtEl>
                                          <p:spTgt spid="19"/>
                                        </p:tgtEl>
                                        <p:attrNameLst>
                                          <p:attrName>ppt_h</p:attrName>
                                        </p:attrNameLst>
                                      </p:cBhvr>
                                      <p:tavLst>
                                        <p:tav tm="0">
                                          <p:val>
                                            <p:fltVal val="0"/>
                                          </p:val>
                                        </p:tav>
                                        <p:tav tm="100000">
                                          <p:val>
                                            <p:strVal val="#ppt_h"/>
                                          </p:val>
                                        </p:tav>
                                      </p:tavLst>
                                    </p:anim>
                                    <p:animEffect transition="in" filter="fade">
                                      <p:cBhvr>
                                        <p:cTn id="9" dur="250"/>
                                        <p:tgtEl>
                                          <p:spTgt spid="19"/>
                                        </p:tgtEl>
                                      </p:cBhvr>
                                    </p:animEffect>
                                  </p:childTnLst>
                                </p:cTn>
                              </p:par>
                              <p:par>
                                <p:cTn id="10" presetID="53" presetClass="entr" presetSubtype="16" fill="hold" grpId="1"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p:cTn id="12" dur="250" fill="hold"/>
                                        <p:tgtEl>
                                          <p:spTgt spid="20"/>
                                        </p:tgtEl>
                                        <p:attrNameLst>
                                          <p:attrName>ppt_w</p:attrName>
                                        </p:attrNameLst>
                                      </p:cBhvr>
                                      <p:tavLst>
                                        <p:tav tm="0">
                                          <p:val>
                                            <p:fltVal val="0"/>
                                          </p:val>
                                        </p:tav>
                                        <p:tav tm="100000">
                                          <p:val>
                                            <p:strVal val="#ppt_w"/>
                                          </p:val>
                                        </p:tav>
                                      </p:tavLst>
                                    </p:anim>
                                    <p:anim calcmode="lin" valueType="num">
                                      <p:cBhvr>
                                        <p:cTn id="13" dur="250" fill="hold"/>
                                        <p:tgtEl>
                                          <p:spTgt spid="20"/>
                                        </p:tgtEl>
                                        <p:attrNameLst>
                                          <p:attrName>ppt_h</p:attrName>
                                        </p:attrNameLst>
                                      </p:cBhvr>
                                      <p:tavLst>
                                        <p:tav tm="0">
                                          <p:val>
                                            <p:fltVal val="0"/>
                                          </p:val>
                                        </p:tav>
                                        <p:tav tm="100000">
                                          <p:val>
                                            <p:strVal val="#ppt_h"/>
                                          </p:val>
                                        </p:tav>
                                      </p:tavLst>
                                    </p:anim>
                                    <p:animEffect transition="in" filter="fade">
                                      <p:cBhvr>
                                        <p:cTn id="14" dur="250"/>
                                        <p:tgtEl>
                                          <p:spTgt spid="20"/>
                                        </p:tgtEl>
                                      </p:cBhvr>
                                    </p:animEffect>
                                  </p:childTnLst>
                                </p:cTn>
                              </p:par>
                              <p:par>
                                <p:cTn id="15" presetID="53" presetClass="entr" presetSubtype="16" fill="hold" grpId="1"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250" fill="hold"/>
                                        <p:tgtEl>
                                          <p:spTgt spid="12"/>
                                        </p:tgtEl>
                                        <p:attrNameLst>
                                          <p:attrName>ppt_w</p:attrName>
                                        </p:attrNameLst>
                                      </p:cBhvr>
                                      <p:tavLst>
                                        <p:tav tm="0">
                                          <p:val>
                                            <p:fltVal val="0"/>
                                          </p:val>
                                        </p:tav>
                                        <p:tav tm="100000">
                                          <p:val>
                                            <p:strVal val="#ppt_w"/>
                                          </p:val>
                                        </p:tav>
                                      </p:tavLst>
                                    </p:anim>
                                    <p:anim calcmode="lin" valueType="num">
                                      <p:cBhvr>
                                        <p:cTn id="18" dur="250" fill="hold"/>
                                        <p:tgtEl>
                                          <p:spTgt spid="12"/>
                                        </p:tgtEl>
                                        <p:attrNameLst>
                                          <p:attrName>ppt_h</p:attrName>
                                        </p:attrNameLst>
                                      </p:cBhvr>
                                      <p:tavLst>
                                        <p:tav tm="0">
                                          <p:val>
                                            <p:fltVal val="0"/>
                                          </p:val>
                                        </p:tav>
                                        <p:tav tm="100000">
                                          <p:val>
                                            <p:strVal val="#ppt_h"/>
                                          </p:val>
                                        </p:tav>
                                      </p:tavLst>
                                    </p:anim>
                                    <p:animEffect transition="in" filter="fade">
                                      <p:cBhvr>
                                        <p:cTn id="19" dur="250"/>
                                        <p:tgtEl>
                                          <p:spTgt spid="12"/>
                                        </p:tgtEl>
                                      </p:cBhvr>
                                    </p:animEffect>
                                  </p:childTnLst>
                                </p:cTn>
                              </p:par>
                            </p:childTnLst>
                          </p:cTn>
                        </p:par>
                        <p:par>
                          <p:cTn id="20" fill="hold">
                            <p:stCondLst>
                              <p:cond delay="250"/>
                            </p:stCondLst>
                            <p:childTnLst>
                              <p:par>
                                <p:cTn id="21" presetID="26" presetClass="emph" presetSubtype="0" fill="hold" grpId="0" nodeType="afterEffect">
                                  <p:stCondLst>
                                    <p:cond delay="0"/>
                                  </p:stCondLst>
                                  <p:childTnLst>
                                    <p:animEffect transition="out" filter="fade">
                                      <p:cBhvr>
                                        <p:cTn id="22" dur="250" tmFilter="0, 0; .2, .5; .8, .5; 1, 0"/>
                                        <p:tgtEl>
                                          <p:spTgt spid="19"/>
                                        </p:tgtEl>
                                      </p:cBhvr>
                                    </p:animEffect>
                                    <p:animScale>
                                      <p:cBhvr>
                                        <p:cTn id="23" dur="125" autoRev="1" fill="hold"/>
                                        <p:tgtEl>
                                          <p:spTgt spid="19"/>
                                        </p:tgtEl>
                                      </p:cBhvr>
                                      <p:by x="105000" y="105000"/>
                                    </p:animScale>
                                  </p:childTnLst>
                                </p:cTn>
                              </p:par>
                              <p:par>
                                <p:cTn id="24" presetID="26" presetClass="emph" presetSubtype="0" fill="hold" grpId="0" nodeType="withEffect">
                                  <p:stCondLst>
                                    <p:cond delay="0"/>
                                  </p:stCondLst>
                                  <p:childTnLst>
                                    <p:animEffect transition="out" filter="fade">
                                      <p:cBhvr>
                                        <p:cTn id="25" dur="250" tmFilter="0, 0; .2, .5; .8, .5; 1, 0"/>
                                        <p:tgtEl>
                                          <p:spTgt spid="20"/>
                                        </p:tgtEl>
                                      </p:cBhvr>
                                    </p:animEffect>
                                    <p:animScale>
                                      <p:cBhvr>
                                        <p:cTn id="26" dur="125" autoRev="1" fill="hold"/>
                                        <p:tgtEl>
                                          <p:spTgt spid="20"/>
                                        </p:tgtEl>
                                      </p:cBhvr>
                                      <p:by x="105000" y="105000"/>
                                    </p:animScale>
                                  </p:childTnLst>
                                </p:cTn>
                              </p:par>
                              <p:par>
                                <p:cTn id="27" presetID="26" presetClass="emph" presetSubtype="0" fill="hold" grpId="0" nodeType="withEffect">
                                  <p:stCondLst>
                                    <p:cond delay="0"/>
                                  </p:stCondLst>
                                  <p:childTnLst>
                                    <p:animEffect transition="out" filter="fade">
                                      <p:cBhvr>
                                        <p:cTn id="28" dur="250" tmFilter="0, 0; .2, .5; .8, .5; 1, 0"/>
                                        <p:tgtEl>
                                          <p:spTgt spid="12"/>
                                        </p:tgtEl>
                                      </p:cBhvr>
                                    </p:animEffect>
                                    <p:animScale>
                                      <p:cBhvr>
                                        <p:cTn id="29" dur="125" autoRev="1" fill="hold"/>
                                        <p:tgtEl>
                                          <p:spTgt spid="12"/>
                                        </p:tgtEl>
                                      </p:cBhvr>
                                      <p:by x="105000" y="105000"/>
                                    </p:animScale>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0" grpId="0" animBg="1"/>
      <p:bldP spid="20" grpId="1" animBg="1"/>
      <p:bldP spid="12" grpId="0" animBg="1"/>
      <p:bldP spid="12" grpId="1"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descr="3-D RGB cube plot"/>
          <p:cNvPicPr>
            <a:picLocks noChangeAspect="1" noChangeArrowheads="1"/>
          </p:cNvPicPr>
          <p:nvPr/>
        </p:nvPicPr>
        <p:blipFill rotWithShape="1">
          <a:blip r:embed="rId3">
            <a:extLst>
              <a:ext uri="{28A0092B-C50C-407E-A947-70E740481C1C}">
                <a14:useLocalDpi xmlns:a14="http://schemas.microsoft.com/office/drawing/2010/main" val="0"/>
              </a:ext>
            </a:extLst>
          </a:blip>
          <a:srcRect l="23417" t="5058" r="19340" b="17231"/>
          <a:stretch/>
        </p:blipFill>
        <p:spPr bwMode="auto">
          <a:xfrm>
            <a:off x="7752184" y="1492856"/>
            <a:ext cx="3960440" cy="403244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40000" y="290822"/>
            <a:ext cx="11760000" cy="1082818"/>
          </a:xfrm>
        </p:spPr>
        <p:txBody>
          <a:bodyPr anchor="t"/>
          <a:lstStyle/>
          <a:p>
            <a:r>
              <a:rPr lang="de-DE" smtClean="0"/>
              <a:t>Optimization:</a:t>
            </a:r>
            <a:br>
              <a:rPr lang="de-DE" smtClean="0"/>
            </a:br>
            <a:r>
              <a:rPr lang="de-DE" smtClean="0"/>
              <a:t>ACEScg </a:t>
            </a:r>
            <a:r>
              <a:rPr lang="de-DE" dirty="0" smtClean="0"/>
              <a:t>- </a:t>
            </a:r>
            <a:r>
              <a:rPr lang="de-DE" dirty="0" err="1" smtClean="0"/>
              <a:t>Reflectance</a:t>
            </a:r>
            <a:r>
              <a:rPr lang="de-DE" dirty="0" smtClean="0"/>
              <a:t> </a:t>
            </a:r>
            <a:r>
              <a:rPr lang="de-DE" dirty="0" err="1" smtClean="0"/>
              <a:t>only</a:t>
            </a:r>
            <a:endParaRPr lang="de-DE"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4780" y="2174795"/>
            <a:ext cx="3008358" cy="3008358"/>
          </a:xfrm>
          <a:prstGeom prst="rect">
            <a:avLst/>
          </a:prstGeom>
        </p:spPr>
      </p:pic>
      <p:pic>
        <p:nvPicPr>
          <p:cNvPr id="5" name="Content Placeholder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51784" y="2174795"/>
            <a:ext cx="3008358" cy="3008358"/>
          </a:xfrm>
          <a:prstGeom prst="rect">
            <a:avLst/>
          </a:prstGeom>
        </p:spPr>
      </p:pic>
      <p:sp>
        <p:nvSpPr>
          <p:cNvPr id="6" name="TextBox 5"/>
          <p:cNvSpPr txBox="1"/>
          <p:nvPr/>
        </p:nvSpPr>
        <p:spPr>
          <a:xfrm>
            <a:off x="4151784" y="5302369"/>
            <a:ext cx="2886303"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dirty="0" err="1" smtClean="0">
                <a:ln w="6350">
                  <a:noFill/>
                </a:ln>
                <a:latin typeface="Calibri" pitchFamily="34" charset="0"/>
                <a:ea typeface="+mj-ea"/>
                <a:cs typeface="+mj-cs"/>
              </a:rPr>
              <a:t>ACEScg</a:t>
            </a:r>
            <a:r>
              <a:rPr lang="de-DE" sz="2200" dirty="0" smtClean="0">
                <a:ln w="6350">
                  <a:noFill/>
                </a:ln>
                <a:latin typeface="Calibri" pitchFamily="34" charset="0"/>
                <a:ea typeface="+mj-ea"/>
                <a:cs typeface="+mj-cs"/>
              </a:rPr>
              <a:t> RGB Color Cube</a:t>
            </a:r>
            <a:endParaRPr kumimoji="0" lang="de-DE" sz="2200" kern="1200" noProof="0" dirty="0" smtClean="0">
              <a:ln w="6350">
                <a:noFill/>
              </a:ln>
              <a:latin typeface="Calibri" pitchFamily="34" charset="0"/>
              <a:ea typeface="+mj-ea"/>
              <a:cs typeface="+mj-cs"/>
            </a:endParaRPr>
          </a:p>
        </p:txBody>
      </p:sp>
      <p:sp>
        <p:nvSpPr>
          <p:cNvPr id="8" name="TextBox 7"/>
          <p:cNvSpPr txBox="1"/>
          <p:nvPr/>
        </p:nvSpPr>
        <p:spPr>
          <a:xfrm>
            <a:off x="407368" y="5302369"/>
            <a:ext cx="3045770"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dirty="0" smtClean="0">
                <a:ln w="6350">
                  <a:noFill/>
                </a:ln>
                <a:latin typeface="Calibri" pitchFamily="34" charset="0"/>
                <a:ea typeface="+mj-ea"/>
                <a:cs typeface="+mj-cs"/>
              </a:rPr>
              <a:t>Absolute </a:t>
            </a:r>
            <a:r>
              <a:rPr lang="de-DE" sz="2200" dirty="0" err="1" smtClean="0">
                <a:ln w="6350">
                  <a:noFill/>
                </a:ln>
                <a:latin typeface="Calibri" pitchFamily="34" charset="0"/>
                <a:ea typeface="+mj-ea"/>
                <a:cs typeface="+mj-cs"/>
              </a:rPr>
              <a:t>Roundtrip</a:t>
            </a:r>
            <a:r>
              <a:rPr lang="de-DE" sz="2200" dirty="0" smtClean="0">
                <a:ln w="6350">
                  <a:noFill/>
                </a:ln>
                <a:latin typeface="Calibri" pitchFamily="34" charset="0"/>
                <a:ea typeface="+mj-ea"/>
                <a:cs typeface="+mj-cs"/>
              </a:rPr>
              <a:t> Error</a:t>
            </a:r>
            <a:endParaRPr kumimoji="0" lang="de-DE" sz="2200" kern="1200" noProof="0" dirty="0" smtClean="0">
              <a:ln w="6350">
                <a:noFill/>
              </a:ln>
              <a:latin typeface="Calibri" pitchFamily="34" charset="0"/>
              <a:ea typeface="+mj-ea"/>
              <a:cs typeface="+mj-cs"/>
            </a:endParaRPr>
          </a:p>
        </p:txBody>
      </p:sp>
      <p:grpSp>
        <p:nvGrpSpPr>
          <p:cNvPr id="10" name="Group 9"/>
          <p:cNvGrpSpPr/>
          <p:nvPr/>
        </p:nvGrpSpPr>
        <p:grpSpPr>
          <a:xfrm>
            <a:off x="8051576" y="4505508"/>
            <a:ext cx="3024336" cy="957761"/>
            <a:chOff x="6384032" y="4631479"/>
            <a:chExt cx="3024336" cy="957761"/>
          </a:xfrm>
        </p:grpSpPr>
        <p:cxnSp>
          <p:nvCxnSpPr>
            <p:cNvPr id="11" name="Straight Connector 10"/>
            <p:cNvCxnSpPr/>
            <p:nvPr/>
          </p:nvCxnSpPr>
          <p:spPr>
            <a:xfrm>
              <a:off x="6384032" y="5013176"/>
              <a:ext cx="1944216" cy="576064"/>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8328248" y="4631479"/>
              <a:ext cx="1080120" cy="957761"/>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06147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fill="hold" nodeType="withEffect">
                                  <p:stCondLst>
                                    <p:cond delay="0"/>
                                  </p:stCondLst>
                                  <p:endCondLst>
                                    <p:cond evt="onNext" delay="0">
                                      <p:tgtEl>
                                        <p:sldTgt/>
                                      </p:tgtEl>
                                    </p:cond>
                                  </p:endCondLst>
                                  <p:childTnLst>
                                    <p:animMotion origin="layout" path="M 0.00235 -3.7037E-7 L 0.00235 -0.27662 " pathEditMode="relative" rAng="0" ptsTypes="AA">
                                      <p:cBhvr>
                                        <p:cTn id="6" dur="10000" fill="hold"/>
                                        <p:tgtEl>
                                          <p:spTgt spid="10"/>
                                        </p:tgtEl>
                                        <p:attrNameLst>
                                          <p:attrName>ppt_x</p:attrName>
                                          <p:attrName>ppt_y</p:attrName>
                                        </p:attrNameLst>
                                      </p:cBhvr>
                                      <p:rCtr x="0" y="-1384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smtClean="0"/>
              <a:t>Optimization</a:t>
            </a:r>
            <a:r>
              <a:rPr lang="de-DE" dirty="0" smtClean="0"/>
              <a:t>: </a:t>
            </a:r>
            <a:r>
              <a:rPr lang="de-DE" dirty="0" err="1" smtClean="0"/>
              <a:t>Seed</a:t>
            </a:r>
            <a:endParaRPr lang="de-DE" dirty="0"/>
          </a:p>
        </p:txBody>
      </p:sp>
      <p:sp>
        <p:nvSpPr>
          <p:cNvPr id="3" name="Content Placeholder 2"/>
          <p:cNvSpPr>
            <a:spLocks noGrp="1"/>
          </p:cNvSpPr>
          <p:nvPr>
            <p:ph idx="1"/>
          </p:nvPr>
        </p:nvSpPr>
        <p:spPr/>
        <p:txBody>
          <a:bodyPr/>
          <a:lstStyle/>
          <a:p>
            <a:r>
              <a:rPr lang="de-DE" dirty="0" smtClean="0"/>
              <a:t>6D </a:t>
            </a:r>
            <a:r>
              <a:rPr lang="de-DE" dirty="0" err="1" smtClean="0"/>
              <a:t>Optimization</a:t>
            </a:r>
            <a:r>
              <a:rPr lang="de-DE" dirty="0" smtClean="0"/>
              <a:t> Problem</a:t>
            </a:r>
          </a:p>
          <a:p>
            <a:pPr lvl="1"/>
            <a:r>
              <a:rPr lang="de-DE" dirty="0" err="1" smtClean="0"/>
              <a:t>Reflectance</a:t>
            </a:r>
            <a:r>
              <a:rPr lang="de-DE" dirty="0" smtClean="0"/>
              <a:t>: 3 </a:t>
            </a:r>
            <a:r>
              <a:rPr lang="de-DE" dirty="0" err="1" smtClean="0"/>
              <a:t>Coefficients</a:t>
            </a:r>
            <a:endParaRPr lang="de-DE" dirty="0" smtClean="0"/>
          </a:p>
          <a:p>
            <a:pPr lvl="1"/>
            <a:r>
              <a:rPr lang="de-DE" dirty="0" err="1" smtClean="0"/>
              <a:t>Fluorescence</a:t>
            </a:r>
            <a:r>
              <a:rPr lang="de-DE" dirty="0" smtClean="0"/>
              <a:t>: 3 </a:t>
            </a:r>
            <a:r>
              <a:rPr lang="de-DE" dirty="0" err="1" smtClean="0"/>
              <a:t>Coefficients</a:t>
            </a:r>
            <a:endParaRPr lang="de-DE" dirty="0" smtClean="0"/>
          </a:p>
          <a:p>
            <a:pPr marL="324000" lvl="1" indent="0">
              <a:buNone/>
            </a:pPr>
            <a:endParaRPr lang="de-DE" dirty="0" smtClean="0"/>
          </a:p>
          <a:p>
            <a:r>
              <a:rPr lang="de-DE" dirty="0" smtClean="0"/>
              <a:t>Prior Knowledge:</a:t>
            </a:r>
          </a:p>
          <a:p>
            <a:pPr lvl="1"/>
            <a:r>
              <a:rPr lang="de-DE" dirty="0" smtClean="0"/>
              <a:t>Initial </a:t>
            </a:r>
            <a:r>
              <a:rPr lang="de-DE" dirty="0" err="1" smtClean="0"/>
              <a:t>optimization</a:t>
            </a:r>
            <a:r>
              <a:rPr lang="de-DE" dirty="0" smtClean="0"/>
              <a:t> </a:t>
            </a:r>
            <a:r>
              <a:rPr lang="de-DE" dirty="0" err="1" smtClean="0"/>
              <a:t>results</a:t>
            </a:r>
            <a:r>
              <a:rPr lang="de-DE" dirty="0" smtClean="0"/>
              <a:t> </a:t>
            </a:r>
            <a:r>
              <a:rPr lang="de-DE" dirty="0" err="1" smtClean="0"/>
              <a:t>for</a:t>
            </a:r>
            <a:r>
              <a:rPr lang="de-DE" dirty="0" smtClean="0"/>
              <a:t> </a:t>
            </a:r>
            <a:r>
              <a:rPr lang="de-DE" dirty="0" err="1" smtClean="0"/>
              <a:t>reflectance</a:t>
            </a:r>
            <a:r>
              <a:rPr lang="de-DE" dirty="0" smtClean="0"/>
              <a:t> </a:t>
            </a:r>
            <a:r>
              <a:rPr lang="de-DE" dirty="0" err="1" smtClean="0"/>
              <a:t>coefficients</a:t>
            </a:r>
            <a:endParaRPr lang="de-DE" dirty="0" smtClean="0"/>
          </a:p>
          <a:p>
            <a:pPr lvl="1"/>
            <a:r>
              <a:rPr lang="de-DE" dirty="0" smtClean="0"/>
              <a:t>Parameter Range</a:t>
            </a:r>
          </a:p>
          <a:p>
            <a:endParaRPr lang="de-DE" dirty="0"/>
          </a:p>
          <a:p>
            <a:endParaRPr lang="de-DE" dirty="0" smtClean="0"/>
          </a:p>
        </p:txBody>
      </p:sp>
      <p:grpSp>
        <p:nvGrpSpPr>
          <p:cNvPr id="19" name="Group 18"/>
          <p:cNvGrpSpPr/>
          <p:nvPr/>
        </p:nvGrpSpPr>
        <p:grpSpPr>
          <a:xfrm>
            <a:off x="632286" y="4234413"/>
            <a:ext cx="3733478" cy="994787"/>
            <a:chOff x="6701779" y="2508341"/>
            <a:chExt cx="3733478" cy="994787"/>
          </a:xfrm>
        </p:grpSpPr>
        <p:cxnSp>
          <p:nvCxnSpPr>
            <p:cNvPr id="4" name="Straight Connector 3"/>
            <p:cNvCxnSpPr/>
            <p:nvPr/>
          </p:nvCxnSpPr>
          <p:spPr>
            <a:xfrm>
              <a:off x="7032104" y="3068960"/>
              <a:ext cx="2952328" cy="0"/>
            </a:xfrm>
            <a:prstGeom prst="line">
              <a:avLst/>
            </a:prstGeom>
            <a:ln w="57150">
              <a:solidFill>
                <a:srgbClr val="000000"/>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6910253" y="2508341"/>
              <a:ext cx="3304751"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Emission Peak </a:t>
              </a:r>
              <a:r>
                <a:rPr kumimoji="0" lang="de-DE" sz="2200" kern="1200" noProof="0" dirty="0" err="1" smtClean="0">
                  <a:ln w="6350">
                    <a:noFill/>
                  </a:ln>
                  <a:latin typeface="Calibri" pitchFamily="34" charset="0"/>
                  <a:ea typeface="+mj-ea"/>
                  <a:cs typeface="+mj-cs"/>
                </a:rPr>
                <a:t>Wavelength</a:t>
              </a:r>
              <a:endParaRPr kumimoji="0" lang="de-DE" sz="2200" kern="1200" noProof="0" dirty="0" smtClean="0">
                <a:ln w="6350">
                  <a:noFill/>
                </a:ln>
                <a:latin typeface="Calibri" pitchFamily="34" charset="0"/>
                <a:ea typeface="+mj-ea"/>
                <a:cs typeface="+mj-cs"/>
              </a:endParaRPr>
            </a:p>
          </p:txBody>
        </p:sp>
        <p:sp>
          <p:nvSpPr>
            <p:cNvPr id="8" name="Oval 7"/>
            <p:cNvSpPr/>
            <p:nvPr/>
          </p:nvSpPr>
          <p:spPr>
            <a:xfrm>
              <a:off x="8228216" y="2968518"/>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Box 12"/>
            <p:cNvSpPr txBox="1"/>
            <p:nvPr/>
          </p:nvSpPr>
          <p:spPr>
            <a:xfrm>
              <a:off x="6701779" y="3072241"/>
              <a:ext cx="992579"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300nm</a:t>
              </a:r>
            </a:p>
          </p:txBody>
        </p:sp>
        <p:sp>
          <p:nvSpPr>
            <p:cNvPr id="14" name="TextBox 13"/>
            <p:cNvSpPr txBox="1"/>
            <p:nvPr/>
          </p:nvSpPr>
          <p:spPr>
            <a:xfrm>
              <a:off x="9449090" y="3069108"/>
              <a:ext cx="986167"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dirty="0">
                  <a:ln w="6350">
                    <a:noFill/>
                  </a:ln>
                  <a:latin typeface="Calibri" pitchFamily="34" charset="0"/>
                  <a:ea typeface="+mj-ea"/>
                  <a:cs typeface="+mj-cs"/>
                </a:rPr>
                <a:t>8</a:t>
              </a:r>
              <a:r>
                <a:rPr kumimoji="0" lang="de-DE" sz="2200" kern="1200" noProof="0" dirty="0" smtClean="0">
                  <a:ln w="6350">
                    <a:noFill/>
                  </a:ln>
                  <a:latin typeface="Calibri" pitchFamily="34" charset="0"/>
                  <a:ea typeface="+mj-ea"/>
                  <a:cs typeface="+mj-cs"/>
                </a:rPr>
                <a:t>00nm</a:t>
              </a:r>
            </a:p>
          </p:txBody>
        </p:sp>
      </p:grpSp>
      <p:grpSp>
        <p:nvGrpSpPr>
          <p:cNvPr id="21" name="Group 20"/>
          <p:cNvGrpSpPr/>
          <p:nvPr/>
        </p:nvGrpSpPr>
        <p:grpSpPr>
          <a:xfrm>
            <a:off x="4547880" y="4234414"/>
            <a:ext cx="3733478" cy="990846"/>
            <a:chOff x="4900200" y="2869441"/>
            <a:chExt cx="3733478" cy="990846"/>
          </a:xfrm>
        </p:grpSpPr>
        <p:cxnSp>
          <p:nvCxnSpPr>
            <p:cNvPr id="5" name="Straight Connector 4"/>
            <p:cNvCxnSpPr/>
            <p:nvPr/>
          </p:nvCxnSpPr>
          <p:spPr>
            <a:xfrm>
              <a:off x="5188266" y="3426267"/>
              <a:ext cx="2952328" cy="0"/>
            </a:xfrm>
            <a:prstGeom prst="line">
              <a:avLst/>
            </a:prstGeom>
            <a:ln w="57150">
              <a:solidFill>
                <a:srgbClr val="000000"/>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5108674" y="2869441"/>
              <a:ext cx="2538837"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Stokes </a:t>
              </a:r>
              <a:r>
                <a:rPr kumimoji="0" lang="de-DE" sz="2200" kern="1200" noProof="0" dirty="0" err="1" smtClean="0">
                  <a:ln w="6350">
                    <a:noFill/>
                  </a:ln>
                  <a:latin typeface="Calibri" pitchFamily="34" charset="0"/>
                  <a:ea typeface="+mj-ea"/>
                  <a:cs typeface="+mj-cs"/>
                </a:rPr>
                <a:t>Shift</a:t>
              </a:r>
              <a:r>
                <a:rPr kumimoji="0" lang="de-DE" sz="2200" kern="1200" noProof="0" dirty="0" smtClean="0">
                  <a:ln w="6350">
                    <a:noFill/>
                  </a:ln>
                  <a:latin typeface="Calibri" pitchFamily="34" charset="0"/>
                  <a:ea typeface="+mj-ea"/>
                  <a:cs typeface="+mj-cs"/>
                </a:rPr>
                <a:t> &amp; Width</a:t>
              </a:r>
            </a:p>
          </p:txBody>
        </p:sp>
        <p:sp>
          <p:nvSpPr>
            <p:cNvPr id="12" name="Oval 11"/>
            <p:cNvSpPr/>
            <p:nvPr/>
          </p:nvSpPr>
          <p:spPr>
            <a:xfrm>
              <a:off x="6980662" y="3321388"/>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TextBox 14"/>
            <p:cNvSpPr txBox="1"/>
            <p:nvPr/>
          </p:nvSpPr>
          <p:spPr>
            <a:xfrm>
              <a:off x="4900200" y="3429400"/>
              <a:ext cx="700833"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5nm</a:t>
              </a:r>
            </a:p>
          </p:txBody>
        </p:sp>
        <p:sp>
          <p:nvSpPr>
            <p:cNvPr id="16" name="TextBox 15"/>
            <p:cNvSpPr txBox="1"/>
            <p:nvPr/>
          </p:nvSpPr>
          <p:spPr>
            <a:xfrm>
              <a:off x="7647511" y="3426267"/>
              <a:ext cx="986167"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noProof="0" dirty="0" smtClean="0">
                  <a:ln w="6350">
                    <a:noFill/>
                  </a:ln>
                  <a:latin typeface="Calibri" pitchFamily="34" charset="0"/>
                  <a:ea typeface="+mj-ea"/>
                  <a:cs typeface="+mj-cs"/>
                </a:rPr>
                <a:t>1</a:t>
              </a:r>
              <a:r>
                <a:rPr kumimoji="0" lang="de-DE" sz="2200" kern="1200" noProof="0" dirty="0" smtClean="0">
                  <a:ln w="6350">
                    <a:noFill/>
                  </a:ln>
                  <a:latin typeface="Calibri" pitchFamily="34" charset="0"/>
                  <a:ea typeface="+mj-ea"/>
                  <a:cs typeface="+mj-cs"/>
                </a:rPr>
                <a:t>00nm</a:t>
              </a:r>
            </a:p>
          </p:txBody>
        </p:sp>
      </p:grpSp>
      <p:grpSp>
        <p:nvGrpSpPr>
          <p:cNvPr id="22" name="Group 21"/>
          <p:cNvGrpSpPr/>
          <p:nvPr/>
        </p:nvGrpSpPr>
        <p:grpSpPr>
          <a:xfrm>
            <a:off x="8589045" y="4234414"/>
            <a:ext cx="3195587" cy="993228"/>
            <a:chOff x="8336761" y="2864163"/>
            <a:chExt cx="3195587" cy="993228"/>
          </a:xfrm>
        </p:grpSpPr>
        <p:cxnSp>
          <p:nvCxnSpPr>
            <p:cNvPr id="9" name="Straight Connector 8"/>
            <p:cNvCxnSpPr/>
            <p:nvPr/>
          </p:nvCxnSpPr>
          <p:spPr>
            <a:xfrm>
              <a:off x="8458612" y="3408289"/>
              <a:ext cx="2952328" cy="0"/>
            </a:xfrm>
            <a:prstGeom prst="line">
              <a:avLst/>
            </a:prstGeom>
            <a:ln w="57150">
              <a:solidFill>
                <a:srgbClr val="000000"/>
              </a:solidFill>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10659574" y="3300277"/>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Box 10"/>
            <p:cNvSpPr txBox="1"/>
            <p:nvPr/>
          </p:nvSpPr>
          <p:spPr>
            <a:xfrm>
              <a:off x="8336761" y="2864163"/>
              <a:ext cx="1692836"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Mixing </a:t>
              </a:r>
              <a:r>
                <a:rPr kumimoji="0" lang="de-DE" sz="2200" kern="1200" noProof="0" dirty="0" err="1" smtClean="0">
                  <a:ln w="6350">
                    <a:noFill/>
                  </a:ln>
                  <a:latin typeface="Calibri" pitchFamily="34" charset="0"/>
                  <a:ea typeface="+mj-ea"/>
                  <a:cs typeface="+mj-cs"/>
                </a:rPr>
                <a:t>factor</a:t>
              </a:r>
              <a:endParaRPr kumimoji="0" lang="de-DE" sz="2200" kern="1200" noProof="0" dirty="0" smtClean="0">
                <a:ln w="6350">
                  <a:noFill/>
                </a:ln>
                <a:latin typeface="Calibri" pitchFamily="34" charset="0"/>
                <a:ea typeface="+mj-ea"/>
                <a:cs typeface="+mj-cs"/>
              </a:endParaRPr>
            </a:p>
          </p:txBody>
        </p:sp>
        <p:sp>
          <p:nvSpPr>
            <p:cNvPr id="17" name="TextBox 16"/>
            <p:cNvSpPr txBox="1"/>
            <p:nvPr/>
          </p:nvSpPr>
          <p:spPr>
            <a:xfrm>
              <a:off x="8363231" y="3422434"/>
              <a:ext cx="327334"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0</a:t>
              </a:r>
            </a:p>
          </p:txBody>
        </p:sp>
        <p:sp>
          <p:nvSpPr>
            <p:cNvPr id="18" name="TextBox 17"/>
            <p:cNvSpPr txBox="1"/>
            <p:nvPr/>
          </p:nvSpPr>
          <p:spPr>
            <a:xfrm>
              <a:off x="11205014" y="3426504"/>
              <a:ext cx="327334"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noProof="0" dirty="0" smtClean="0">
                  <a:ln w="6350">
                    <a:noFill/>
                  </a:ln>
                  <a:latin typeface="Calibri" pitchFamily="34" charset="0"/>
                  <a:ea typeface="+mj-ea"/>
                  <a:cs typeface="+mj-cs"/>
                </a:rPr>
                <a:t>1</a:t>
              </a:r>
              <a:endParaRPr kumimoji="0" lang="de-DE" sz="2200" kern="1200" noProof="0" dirty="0" smtClean="0">
                <a:ln w="6350">
                  <a:noFill/>
                </a:ln>
                <a:latin typeface="Calibri" pitchFamily="34" charset="0"/>
                <a:ea typeface="+mj-ea"/>
                <a:cs typeface="+mj-cs"/>
              </a:endParaRPr>
            </a:p>
          </p:txBody>
        </p:sp>
      </p:grpSp>
      <p:pic>
        <p:nvPicPr>
          <p:cNvPr id="23" name="Picture 22" descr="http://www.srh.noaa.gov/jetstream/clouds/images/visible_spectrum.jpg"/>
          <p:cNvPicPr>
            <a:picLocks noChangeAspect="1" noChangeArrowheads="1"/>
          </p:cNvPicPr>
          <p:nvPr/>
        </p:nvPicPr>
        <p:blipFill rotWithShape="1">
          <a:blip r:embed="rId3">
            <a:extLst>
              <a:ext uri="{28A0092B-C50C-407E-A947-70E740481C1C}">
                <a14:useLocalDpi xmlns:a14="http://schemas.microsoft.com/office/drawing/2010/main" val="0"/>
              </a:ext>
            </a:extLst>
          </a:blip>
          <a:srcRect l="1215" t="37073" r="949" b="31378"/>
          <a:stretch/>
        </p:blipFill>
        <p:spPr bwMode="auto">
          <a:xfrm>
            <a:off x="949292" y="5440016"/>
            <a:ext cx="2965648" cy="460720"/>
          </a:xfrm>
          <a:prstGeom prst="rect">
            <a:avLst/>
          </a:prstGeom>
          <a:ln w="38100" cap="sq">
            <a:no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4" name="Picture 23"/>
          <p:cNvPicPr>
            <a:picLocks noChangeAspect="1"/>
          </p:cNvPicPr>
          <p:nvPr/>
        </p:nvPicPr>
        <p:blipFill rotWithShape="1">
          <a:blip r:embed="rId4" cstate="print">
            <a:extLst>
              <a:ext uri="{28A0092B-C50C-407E-A947-70E740481C1C}">
                <a14:useLocalDpi xmlns:a14="http://schemas.microsoft.com/office/drawing/2010/main" val="0"/>
              </a:ext>
            </a:extLst>
          </a:blip>
          <a:srcRect l="47139" t="12543" r="23473" b="45703"/>
          <a:stretch/>
        </p:blipFill>
        <p:spPr>
          <a:xfrm>
            <a:off x="5008162" y="5421293"/>
            <a:ext cx="720080" cy="7440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 name="Picture 24"/>
          <p:cNvPicPr>
            <a:picLocks noChangeAspect="1"/>
          </p:cNvPicPr>
          <p:nvPr/>
        </p:nvPicPr>
        <p:blipFill rotWithShape="1">
          <a:blip r:embed="rId5" cstate="print">
            <a:extLst>
              <a:ext uri="{28A0092B-C50C-407E-A947-70E740481C1C}">
                <a14:useLocalDpi xmlns:a14="http://schemas.microsoft.com/office/drawing/2010/main" val="0"/>
              </a:ext>
            </a:extLst>
          </a:blip>
          <a:srcRect l="45625" t="12074" r="4416" b="47515"/>
          <a:stretch/>
        </p:blipFill>
        <p:spPr>
          <a:xfrm>
            <a:off x="6232298" y="5421293"/>
            <a:ext cx="1224136" cy="7200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11140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smtClean="0"/>
              <a:t>Optimization</a:t>
            </a:r>
            <a:r>
              <a:rPr lang="de-DE" dirty="0" smtClean="0"/>
              <a:t>: </a:t>
            </a:r>
            <a:r>
              <a:rPr lang="de-DE" dirty="0" err="1" smtClean="0"/>
              <a:t>Seed</a:t>
            </a:r>
            <a:endParaRPr lang="de-DE" dirty="0"/>
          </a:p>
        </p:txBody>
      </p:sp>
      <p:grpSp>
        <p:nvGrpSpPr>
          <p:cNvPr id="19" name="Group 18"/>
          <p:cNvGrpSpPr/>
          <p:nvPr/>
        </p:nvGrpSpPr>
        <p:grpSpPr>
          <a:xfrm>
            <a:off x="632286" y="4234413"/>
            <a:ext cx="3733478" cy="994787"/>
            <a:chOff x="6701779" y="2508341"/>
            <a:chExt cx="3733478" cy="994787"/>
          </a:xfrm>
        </p:grpSpPr>
        <p:cxnSp>
          <p:nvCxnSpPr>
            <p:cNvPr id="4" name="Straight Connector 3"/>
            <p:cNvCxnSpPr/>
            <p:nvPr/>
          </p:nvCxnSpPr>
          <p:spPr>
            <a:xfrm>
              <a:off x="7032104" y="3068960"/>
              <a:ext cx="2952328" cy="0"/>
            </a:xfrm>
            <a:prstGeom prst="line">
              <a:avLst/>
            </a:prstGeom>
            <a:ln w="57150">
              <a:solidFill>
                <a:srgbClr val="000000"/>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6910253" y="2508341"/>
              <a:ext cx="3304751"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Emission Peak </a:t>
              </a:r>
              <a:r>
                <a:rPr kumimoji="0" lang="de-DE" sz="2200" kern="1200" noProof="0" dirty="0" err="1" smtClean="0">
                  <a:ln w="6350">
                    <a:noFill/>
                  </a:ln>
                  <a:latin typeface="Calibri" pitchFamily="34" charset="0"/>
                  <a:ea typeface="+mj-ea"/>
                  <a:cs typeface="+mj-cs"/>
                </a:rPr>
                <a:t>Wavelength</a:t>
              </a:r>
              <a:endParaRPr kumimoji="0" lang="de-DE" sz="2200" kern="1200" noProof="0" dirty="0" smtClean="0">
                <a:ln w="6350">
                  <a:noFill/>
                </a:ln>
                <a:latin typeface="Calibri" pitchFamily="34" charset="0"/>
                <a:ea typeface="+mj-ea"/>
                <a:cs typeface="+mj-cs"/>
              </a:endParaRPr>
            </a:p>
          </p:txBody>
        </p:sp>
        <p:sp>
          <p:nvSpPr>
            <p:cNvPr id="8" name="Oval 7"/>
            <p:cNvSpPr/>
            <p:nvPr/>
          </p:nvSpPr>
          <p:spPr>
            <a:xfrm>
              <a:off x="8228216" y="2968518"/>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Box 12"/>
            <p:cNvSpPr txBox="1"/>
            <p:nvPr/>
          </p:nvSpPr>
          <p:spPr>
            <a:xfrm>
              <a:off x="6701779" y="3072241"/>
              <a:ext cx="992579"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300nm</a:t>
              </a:r>
            </a:p>
          </p:txBody>
        </p:sp>
        <p:sp>
          <p:nvSpPr>
            <p:cNvPr id="14" name="TextBox 13"/>
            <p:cNvSpPr txBox="1"/>
            <p:nvPr/>
          </p:nvSpPr>
          <p:spPr>
            <a:xfrm>
              <a:off x="9449090" y="3069108"/>
              <a:ext cx="986167"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dirty="0">
                  <a:ln w="6350">
                    <a:noFill/>
                  </a:ln>
                  <a:latin typeface="Calibri" pitchFamily="34" charset="0"/>
                  <a:ea typeface="+mj-ea"/>
                  <a:cs typeface="+mj-cs"/>
                </a:rPr>
                <a:t>8</a:t>
              </a:r>
              <a:r>
                <a:rPr kumimoji="0" lang="de-DE" sz="2200" kern="1200" noProof="0" dirty="0" smtClean="0">
                  <a:ln w="6350">
                    <a:noFill/>
                  </a:ln>
                  <a:latin typeface="Calibri" pitchFamily="34" charset="0"/>
                  <a:ea typeface="+mj-ea"/>
                  <a:cs typeface="+mj-cs"/>
                </a:rPr>
                <a:t>00nm</a:t>
              </a:r>
            </a:p>
          </p:txBody>
        </p:sp>
      </p:grpSp>
      <p:grpSp>
        <p:nvGrpSpPr>
          <p:cNvPr id="21" name="Group 20"/>
          <p:cNvGrpSpPr/>
          <p:nvPr/>
        </p:nvGrpSpPr>
        <p:grpSpPr>
          <a:xfrm>
            <a:off x="4547880" y="4234414"/>
            <a:ext cx="3733478" cy="990846"/>
            <a:chOff x="4900200" y="2869441"/>
            <a:chExt cx="3733478" cy="990846"/>
          </a:xfrm>
        </p:grpSpPr>
        <p:cxnSp>
          <p:nvCxnSpPr>
            <p:cNvPr id="5" name="Straight Connector 4"/>
            <p:cNvCxnSpPr/>
            <p:nvPr/>
          </p:nvCxnSpPr>
          <p:spPr>
            <a:xfrm>
              <a:off x="5188266" y="3426267"/>
              <a:ext cx="2952328" cy="0"/>
            </a:xfrm>
            <a:prstGeom prst="line">
              <a:avLst/>
            </a:prstGeom>
            <a:ln w="57150">
              <a:solidFill>
                <a:srgbClr val="000000"/>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5108674" y="2869441"/>
              <a:ext cx="2538837"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Stokes </a:t>
              </a:r>
              <a:r>
                <a:rPr kumimoji="0" lang="de-DE" sz="2200" kern="1200" noProof="0" dirty="0" err="1" smtClean="0">
                  <a:ln w="6350">
                    <a:noFill/>
                  </a:ln>
                  <a:latin typeface="Calibri" pitchFamily="34" charset="0"/>
                  <a:ea typeface="+mj-ea"/>
                  <a:cs typeface="+mj-cs"/>
                </a:rPr>
                <a:t>Shift</a:t>
              </a:r>
              <a:r>
                <a:rPr kumimoji="0" lang="de-DE" sz="2200" kern="1200" noProof="0" dirty="0" smtClean="0">
                  <a:ln w="6350">
                    <a:noFill/>
                  </a:ln>
                  <a:latin typeface="Calibri" pitchFamily="34" charset="0"/>
                  <a:ea typeface="+mj-ea"/>
                  <a:cs typeface="+mj-cs"/>
                </a:rPr>
                <a:t> &amp; Width</a:t>
              </a:r>
            </a:p>
          </p:txBody>
        </p:sp>
        <p:sp>
          <p:nvSpPr>
            <p:cNvPr id="12" name="Oval 11"/>
            <p:cNvSpPr/>
            <p:nvPr/>
          </p:nvSpPr>
          <p:spPr>
            <a:xfrm>
              <a:off x="6980662" y="3321388"/>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TextBox 14"/>
            <p:cNvSpPr txBox="1"/>
            <p:nvPr/>
          </p:nvSpPr>
          <p:spPr>
            <a:xfrm>
              <a:off x="4900200" y="3429400"/>
              <a:ext cx="700833"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5nm</a:t>
              </a:r>
            </a:p>
          </p:txBody>
        </p:sp>
        <p:sp>
          <p:nvSpPr>
            <p:cNvPr id="16" name="TextBox 15"/>
            <p:cNvSpPr txBox="1"/>
            <p:nvPr/>
          </p:nvSpPr>
          <p:spPr>
            <a:xfrm>
              <a:off x="7647511" y="3426267"/>
              <a:ext cx="986167"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noProof="0" dirty="0" smtClean="0">
                  <a:ln w="6350">
                    <a:noFill/>
                  </a:ln>
                  <a:latin typeface="Calibri" pitchFamily="34" charset="0"/>
                  <a:ea typeface="+mj-ea"/>
                  <a:cs typeface="+mj-cs"/>
                </a:rPr>
                <a:t>1</a:t>
              </a:r>
              <a:r>
                <a:rPr kumimoji="0" lang="de-DE" sz="2200" kern="1200" noProof="0" dirty="0" smtClean="0">
                  <a:ln w="6350">
                    <a:noFill/>
                  </a:ln>
                  <a:latin typeface="Calibri" pitchFamily="34" charset="0"/>
                  <a:ea typeface="+mj-ea"/>
                  <a:cs typeface="+mj-cs"/>
                </a:rPr>
                <a:t>00nm</a:t>
              </a:r>
            </a:p>
          </p:txBody>
        </p:sp>
      </p:grpSp>
      <p:grpSp>
        <p:nvGrpSpPr>
          <p:cNvPr id="22" name="Group 21"/>
          <p:cNvGrpSpPr/>
          <p:nvPr/>
        </p:nvGrpSpPr>
        <p:grpSpPr>
          <a:xfrm>
            <a:off x="8589045" y="4234414"/>
            <a:ext cx="3195587" cy="993228"/>
            <a:chOff x="8336761" y="2864163"/>
            <a:chExt cx="3195587" cy="993228"/>
          </a:xfrm>
        </p:grpSpPr>
        <p:cxnSp>
          <p:nvCxnSpPr>
            <p:cNvPr id="9" name="Straight Connector 8"/>
            <p:cNvCxnSpPr/>
            <p:nvPr/>
          </p:nvCxnSpPr>
          <p:spPr>
            <a:xfrm>
              <a:off x="8458612" y="3408289"/>
              <a:ext cx="2952328" cy="0"/>
            </a:xfrm>
            <a:prstGeom prst="line">
              <a:avLst/>
            </a:prstGeom>
            <a:ln w="57150">
              <a:solidFill>
                <a:srgbClr val="000000"/>
              </a:solidFill>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10659574" y="3300277"/>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Box 10"/>
            <p:cNvSpPr txBox="1"/>
            <p:nvPr/>
          </p:nvSpPr>
          <p:spPr>
            <a:xfrm>
              <a:off x="8336761" y="2864163"/>
              <a:ext cx="1692836"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Mixing </a:t>
              </a:r>
              <a:r>
                <a:rPr kumimoji="0" lang="de-DE" sz="2200" kern="1200" noProof="0" dirty="0" err="1" smtClean="0">
                  <a:ln w="6350">
                    <a:noFill/>
                  </a:ln>
                  <a:latin typeface="Calibri" pitchFamily="34" charset="0"/>
                  <a:ea typeface="+mj-ea"/>
                  <a:cs typeface="+mj-cs"/>
                </a:rPr>
                <a:t>factor</a:t>
              </a:r>
              <a:endParaRPr kumimoji="0" lang="de-DE" sz="2200" kern="1200" noProof="0" dirty="0" smtClean="0">
                <a:ln w="6350">
                  <a:noFill/>
                </a:ln>
                <a:latin typeface="Calibri" pitchFamily="34" charset="0"/>
                <a:ea typeface="+mj-ea"/>
                <a:cs typeface="+mj-cs"/>
              </a:endParaRPr>
            </a:p>
          </p:txBody>
        </p:sp>
        <p:sp>
          <p:nvSpPr>
            <p:cNvPr id="17" name="TextBox 16"/>
            <p:cNvSpPr txBox="1"/>
            <p:nvPr/>
          </p:nvSpPr>
          <p:spPr>
            <a:xfrm>
              <a:off x="8363231" y="3422434"/>
              <a:ext cx="327334"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0</a:t>
              </a:r>
            </a:p>
          </p:txBody>
        </p:sp>
        <p:sp>
          <p:nvSpPr>
            <p:cNvPr id="18" name="TextBox 17"/>
            <p:cNvSpPr txBox="1"/>
            <p:nvPr/>
          </p:nvSpPr>
          <p:spPr>
            <a:xfrm>
              <a:off x="11205014" y="3426504"/>
              <a:ext cx="327334"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noProof="0" dirty="0" smtClean="0">
                  <a:ln w="6350">
                    <a:noFill/>
                  </a:ln>
                  <a:latin typeface="Calibri" pitchFamily="34" charset="0"/>
                  <a:ea typeface="+mj-ea"/>
                  <a:cs typeface="+mj-cs"/>
                </a:rPr>
                <a:t>1</a:t>
              </a:r>
              <a:endParaRPr kumimoji="0" lang="de-DE" sz="2200" kern="1200" noProof="0" dirty="0" smtClean="0">
                <a:ln w="6350">
                  <a:noFill/>
                </a:ln>
                <a:latin typeface="Calibri" pitchFamily="34" charset="0"/>
                <a:ea typeface="+mj-ea"/>
                <a:cs typeface="+mj-cs"/>
              </a:endParaRPr>
            </a:p>
          </p:txBody>
        </p:sp>
      </p:grpSp>
      <p:pic>
        <p:nvPicPr>
          <p:cNvPr id="23" name="Picture 22" descr="http://www.srh.noaa.gov/jetstream/clouds/images/visible_spectrum.jpg"/>
          <p:cNvPicPr>
            <a:picLocks noChangeAspect="1" noChangeArrowheads="1"/>
          </p:cNvPicPr>
          <p:nvPr/>
        </p:nvPicPr>
        <p:blipFill rotWithShape="1">
          <a:blip r:embed="rId3">
            <a:extLst>
              <a:ext uri="{28A0092B-C50C-407E-A947-70E740481C1C}">
                <a14:useLocalDpi xmlns:a14="http://schemas.microsoft.com/office/drawing/2010/main" val="0"/>
              </a:ext>
            </a:extLst>
          </a:blip>
          <a:srcRect l="1215" t="37073" r="949" b="31378"/>
          <a:stretch/>
        </p:blipFill>
        <p:spPr bwMode="auto">
          <a:xfrm>
            <a:off x="949292" y="5440016"/>
            <a:ext cx="2965648" cy="460720"/>
          </a:xfrm>
          <a:prstGeom prst="rect">
            <a:avLst/>
          </a:prstGeom>
          <a:ln w="38100" cap="sq">
            <a:no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4" name="Picture 23"/>
          <p:cNvPicPr>
            <a:picLocks noChangeAspect="1"/>
          </p:cNvPicPr>
          <p:nvPr/>
        </p:nvPicPr>
        <p:blipFill rotWithShape="1">
          <a:blip r:embed="rId4" cstate="print">
            <a:extLst>
              <a:ext uri="{28A0092B-C50C-407E-A947-70E740481C1C}">
                <a14:useLocalDpi xmlns:a14="http://schemas.microsoft.com/office/drawing/2010/main" val="0"/>
              </a:ext>
            </a:extLst>
          </a:blip>
          <a:srcRect l="47139" t="12543" r="23473" b="45703"/>
          <a:stretch/>
        </p:blipFill>
        <p:spPr>
          <a:xfrm>
            <a:off x="5008162" y="5421293"/>
            <a:ext cx="720080" cy="7440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 name="Picture 24"/>
          <p:cNvPicPr>
            <a:picLocks noChangeAspect="1"/>
          </p:cNvPicPr>
          <p:nvPr/>
        </p:nvPicPr>
        <p:blipFill rotWithShape="1">
          <a:blip r:embed="rId5" cstate="print">
            <a:extLst>
              <a:ext uri="{28A0092B-C50C-407E-A947-70E740481C1C}">
                <a14:useLocalDpi xmlns:a14="http://schemas.microsoft.com/office/drawing/2010/main" val="0"/>
              </a:ext>
            </a:extLst>
          </a:blip>
          <a:srcRect l="45625" t="12074" r="4416" b="47515"/>
          <a:stretch/>
        </p:blipFill>
        <p:spPr>
          <a:xfrm>
            <a:off x="6232298" y="5421293"/>
            <a:ext cx="1224136" cy="7200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4" name="Down Arrow 33"/>
          <p:cNvSpPr/>
          <p:nvPr/>
        </p:nvSpPr>
        <p:spPr>
          <a:xfrm rot="16200000" flipH="1">
            <a:off x="8845491" y="1295804"/>
            <a:ext cx="696917" cy="1489902"/>
          </a:xfrm>
          <a:prstGeom prst="downArrow">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7" name="Down Arrow 26"/>
          <p:cNvSpPr/>
          <p:nvPr/>
        </p:nvSpPr>
        <p:spPr>
          <a:xfrm rot="2395327">
            <a:off x="3518591" y="2533286"/>
            <a:ext cx="696917" cy="1687530"/>
          </a:xfrm>
          <a:prstGeom prst="downArrow">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Down Arrow 27"/>
          <p:cNvSpPr/>
          <p:nvPr/>
        </p:nvSpPr>
        <p:spPr>
          <a:xfrm rot="19204673" flipH="1">
            <a:off x="8067097" y="2516797"/>
            <a:ext cx="696917" cy="1687530"/>
          </a:xfrm>
          <a:prstGeom prst="downArrow">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Down Arrow 28"/>
          <p:cNvSpPr/>
          <p:nvPr/>
        </p:nvSpPr>
        <p:spPr>
          <a:xfrm flipH="1">
            <a:off x="5775702" y="2677735"/>
            <a:ext cx="696917" cy="1394061"/>
          </a:xfrm>
          <a:prstGeom prst="downArrow">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TextBox 29"/>
          <p:cNvSpPr txBox="1"/>
          <p:nvPr/>
        </p:nvSpPr>
        <p:spPr>
          <a:xfrm>
            <a:off x="3235586" y="3011553"/>
            <a:ext cx="1521635" cy="430887"/>
          </a:xfrm>
          <a:prstGeom prst="rect">
            <a:avLst/>
          </a:prstGeom>
          <a:solidFill>
            <a:schemeClr val="bg1"/>
          </a:solidFill>
          <a:ln>
            <a:solidFill>
              <a:schemeClr val="tx2"/>
            </a:solidFill>
          </a:ln>
          <a:effectLst>
            <a:outerShdw blurRad="50800" dist="38100" dir="2700000" algn="tl" rotWithShape="0">
              <a:schemeClr val="tx2">
                <a:alpha val="40000"/>
              </a:schemeClr>
            </a:outerShdw>
          </a:effectLst>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10nm </a:t>
            </a:r>
            <a:r>
              <a:rPr kumimoji="0" lang="de-DE" sz="2200" kern="1200" noProof="0" dirty="0" err="1" smtClean="0">
                <a:ln w="6350">
                  <a:noFill/>
                </a:ln>
                <a:latin typeface="Calibri" pitchFamily="34" charset="0"/>
                <a:ea typeface="+mj-ea"/>
                <a:cs typeface="+mj-cs"/>
              </a:rPr>
              <a:t>steps</a:t>
            </a:r>
            <a:endParaRPr kumimoji="0" lang="de-DE" sz="2200" kern="1200" noProof="0" dirty="0" smtClean="0">
              <a:ln w="6350">
                <a:noFill/>
              </a:ln>
              <a:latin typeface="Calibri" pitchFamily="34" charset="0"/>
              <a:ea typeface="+mj-ea"/>
              <a:cs typeface="+mj-cs"/>
            </a:endParaRPr>
          </a:p>
        </p:txBody>
      </p:sp>
      <p:sp>
        <p:nvSpPr>
          <p:cNvPr id="31" name="TextBox 30"/>
          <p:cNvSpPr txBox="1"/>
          <p:nvPr/>
        </p:nvSpPr>
        <p:spPr>
          <a:xfrm>
            <a:off x="5441727" y="3011553"/>
            <a:ext cx="1361783" cy="430887"/>
          </a:xfrm>
          <a:prstGeom prst="rect">
            <a:avLst/>
          </a:prstGeom>
          <a:solidFill>
            <a:schemeClr val="bg1"/>
          </a:solidFill>
          <a:ln>
            <a:solidFill>
              <a:schemeClr val="tx2"/>
            </a:solidFill>
          </a:ln>
          <a:effectLst>
            <a:outerShdw blurRad="50800" dist="38100" dir="2700000" algn="tl" rotWithShape="0">
              <a:schemeClr val="tx2">
                <a:alpha val="40000"/>
              </a:schemeClr>
            </a:outerShdw>
          </a:effectLst>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dirty="0">
                <a:ln w="6350">
                  <a:noFill/>
                </a:ln>
                <a:latin typeface="Calibri" pitchFamily="34" charset="0"/>
                <a:ea typeface="+mj-ea"/>
                <a:cs typeface="+mj-cs"/>
              </a:rPr>
              <a:t>5</a:t>
            </a:r>
            <a:r>
              <a:rPr kumimoji="0" lang="de-DE" sz="2200" kern="1200" noProof="0" dirty="0" err="1" smtClean="0">
                <a:ln w="6350">
                  <a:noFill/>
                </a:ln>
                <a:latin typeface="Calibri" pitchFamily="34" charset="0"/>
                <a:ea typeface="+mj-ea"/>
                <a:cs typeface="+mj-cs"/>
              </a:rPr>
              <a:t>nm</a:t>
            </a:r>
            <a:r>
              <a:rPr kumimoji="0" lang="de-DE" sz="2200" kern="1200" noProof="0" dirty="0" smtClean="0">
                <a:ln w="6350">
                  <a:noFill/>
                </a:ln>
                <a:latin typeface="Calibri" pitchFamily="34" charset="0"/>
                <a:ea typeface="+mj-ea"/>
                <a:cs typeface="+mj-cs"/>
              </a:rPr>
              <a:t> </a:t>
            </a:r>
            <a:r>
              <a:rPr kumimoji="0" lang="de-DE" sz="2200" kern="1200" noProof="0" dirty="0" err="1" smtClean="0">
                <a:ln w="6350">
                  <a:noFill/>
                </a:ln>
                <a:latin typeface="Calibri" pitchFamily="34" charset="0"/>
                <a:ea typeface="+mj-ea"/>
                <a:cs typeface="+mj-cs"/>
              </a:rPr>
              <a:t>steps</a:t>
            </a:r>
            <a:endParaRPr kumimoji="0" lang="de-DE" sz="2200" kern="1200" noProof="0" dirty="0" smtClean="0">
              <a:ln w="6350">
                <a:noFill/>
              </a:ln>
              <a:latin typeface="Calibri" pitchFamily="34" charset="0"/>
              <a:ea typeface="+mj-ea"/>
              <a:cs typeface="+mj-cs"/>
            </a:endParaRPr>
          </a:p>
        </p:txBody>
      </p:sp>
      <p:sp>
        <p:nvSpPr>
          <p:cNvPr id="32" name="TextBox 31"/>
          <p:cNvSpPr txBox="1"/>
          <p:nvPr/>
        </p:nvSpPr>
        <p:spPr>
          <a:xfrm>
            <a:off x="7797415" y="3011552"/>
            <a:ext cx="1201483" cy="430887"/>
          </a:xfrm>
          <a:prstGeom prst="rect">
            <a:avLst/>
          </a:prstGeom>
          <a:solidFill>
            <a:schemeClr val="bg1"/>
          </a:solidFill>
          <a:ln>
            <a:solidFill>
              <a:schemeClr val="tx2"/>
            </a:solidFill>
          </a:ln>
          <a:effectLst>
            <a:outerShdw blurRad="50800" dist="38100" dir="2700000" algn="tl" rotWithShape="0">
              <a:schemeClr val="tx2">
                <a:alpha val="40000"/>
              </a:schemeClr>
            </a:outerShdw>
          </a:effectLst>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noProof="0" dirty="0" smtClean="0">
                <a:ln w="6350">
                  <a:noFill/>
                </a:ln>
                <a:latin typeface="Calibri" pitchFamily="34" charset="0"/>
                <a:ea typeface="+mj-ea"/>
                <a:cs typeface="+mj-cs"/>
              </a:rPr>
              <a:t>0.1</a:t>
            </a:r>
            <a:r>
              <a:rPr kumimoji="0" lang="de-DE" sz="2200" kern="1200" noProof="0" dirty="0" smtClean="0">
                <a:ln w="6350">
                  <a:noFill/>
                </a:ln>
                <a:latin typeface="Calibri" pitchFamily="34" charset="0"/>
                <a:ea typeface="+mj-ea"/>
                <a:cs typeface="+mj-cs"/>
              </a:rPr>
              <a:t> </a:t>
            </a:r>
            <a:r>
              <a:rPr kumimoji="0" lang="de-DE" sz="2200" kern="1200" noProof="0" dirty="0" err="1" smtClean="0">
                <a:ln w="6350">
                  <a:noFill/>
                </a:ln>
                <a:latin typeface="Calibri" pitchFamily="34" charset="0"/>
                <a:ea typeface="+mj-ea"/>
                <a:cs typeface="+mj-cs"/>
              </a:rPr>
              <a:t>steps</a:t>
            </a:r>
            <a:endParaRPr kumimoji="0" lang="de-DE" sz="2200" kern="1200" noProof="0" dirty="0" smtClean="0">
              <a:ln w="6350">
                <a:noFill/>
              </a:ln>
              <a:latin typeface="Calibri" pitchFamily="34" charset="0"/>
              <a:ea typeface="+mj-ea"/>
              <a:cs typeface="+mj-cs"/>
            </a:endParaRPr>
          </a:p>
        </p:txBody>
      </p:sp>
      <p:sp>
        <p:nvSpPr>
          <p:cNvPr id="33" name="Rectangle 32"/>
          <p:cNvSpPr/>
          <p:nvPr/>
        </p:nvSpPr>
        <p:spPr>
          <a:xfrm>
            <a:off x="3449735" y="1453599"/>
            <a:ext cx="4797301" cy="1224136"/>
          </a:xfrm>
          <a:prstGeom prst="rect">
            <a:avLst/>
          </a:prstGeom>
          <a:solidFill>
            <a:schemeClr val="bg1">
              <a:lumMod val="9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err="1" smtClean="0">
                <a:ln w="0"/>
                <a:solidFill>
                  <a:schemeClr val="tx1"/>
                </a:solidFill>
              </a:rPr>
              <a:t>Brute</a:t>
            </a:r>
            <a:r>
              <a:rPr lang="de-DE" sz="3600" b="1" dirty="0" smtClean="0">
                <a:ln w="0"/>
                <a:solidFill>
                  <a:schemeClr val="tx1"/>
                </a:solidFill>
              </a:rPr>
              <a:t> Force Search</a:t>
            </a:r>
            <a:endParaRPr lang="de-DE" sz="3600" b="1" dirty="0">
              <a:ln w="0"/>
              <a:solidFill>
                <a:schemeClr val="tx1"/>
              </a:solidFill>
            </a:endParaRPr>
          </a:p>
        </p:txBody>
      </p:sp>
      <p:sp>
        <p:nvSpPr>
          <p:cNvPr id="35" name="TextBox 34"/>
          <p:cNvSpPr txBox="1"/>
          <p:nvPr/>
        </p:nvSpPr>
        <p:spPr>
          <a:xfrm>
            <a:off x="8649867" y="1390806"/>
            <a:ext cx="806631" cy="461665"/>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400" b="1" kern="1200" noProof="0" dirty="0" err="1" smtClean="0">
                <a:ln w="6350">
                  <a:noFill/>
                </a:ln>
                <a:latin typeface="Calibri" pitchFamily="34" charset="0"/>
                <a:ea typeface="+mj-ea"/>
                <a:cs typeface="+mj-cs"/>
              </a:rPr>
              <a:t>Seed</a:t>
            </a:r>
            <a:endParaRPr kumimoji="0" lang="de-DE" sz="2400" b="1" kern="1200" noProof="0" dirty="0" smtClean="0">
              <a:ln w="6350">
                <a:noFill/>
              </a:ln>
              <a:latin typeface="Calibri" pitchFamily="34" charset="0"/>
              <a:ea typeface="+mj-ea"/>
              <a:cs typeface="+mj-cs"/>
            </a:endParaRPr>
          </a:p>
        </p:txBody>
      </p:sp>
      <p:sp>
        <p:nvSpPr>
          <p:cNvPr id="36" name="Rectangle 35"/>
          <p:cNvSpPr/>
          <p:nvPr/>
        </p:nvSpPr>
        <p:spPr>
          <a:xfrm>
            <a:off x="10045833" y="1453599"/>
            <a:ext cx="1596207" cy="1224136"/>
          </a:xfrm>
          <a:prstGeom prst="rect">
            <a:avLst/>
          </a:prstGeom>
          <a:solidFill>
            <a:schemeClr val="bg1">
              <a:lumMod val="9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ln w="0"/>
                <a:solidFill>
                  <a:schemeClr val="tx1"/>
                </a:solidFill>
              </a:rPr>
              <a:t>Ceres</a:t>
            </a:r>
            <a:endParaRPr lang="de-DE" sz="3600" b="1" dirty="0">
              <a:ln w="0"/>
              <a:solidFill>
                <a:schemeClr val="tx1"/>
              </a:solidFill>
            </a:endParaRPr>
          </a:p>
        </p:txBody>
      </p:sp>
    </p:spTree>
    <p:extLst>
      <p:ext uri="{BB962C8B-B14F-4D97-AF65-F5344CB8AC3E}">
        <p14:creationId xmlns:p14="http://schemas.microsoft.com/office/powerpoint/2010/main" val="217182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left)">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ipe(left)">
                                      <p:cBhvr>
                                        <p:cTn id="17" dur="4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5"/>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34"/>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0" grpId="0" animBg="1"/>
      <p:bldP spid="31" grpId="0" animBg="1"/>
      <p:bldP spid="32" grpId="0" animBg="1"/>
      <p:bldP spid="35" grpId="0"/>
      <p:bldP spid="3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smtClean="0"/>
              <a:t>Optimization</a:t>
            </a:r>
            <a:r>
              <a:rPr lang="de-DE" dirty="0" smtClean="0"/>
              <a:t>: </a:t>
            </a:r>
            <a:r>
              <a:rPr lang="de-DE" dirty="0" err="1" smtClean="0"/>
              <a:t>Brute</a:t>
            </a:r>
            <a:r>
              <a:rPr lang="de-DE" dirty="0" smtClean="0"/>
              <a:t> Force </a:t>
            </a:r>
            <a:r>
              <a:rPr lang="de-DE" dirty="0" err="1" smtClean="0"/>
              <a:t>Seed</a:t>
            </a:r>
            <a:endParaRPr lang="de-DE"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368" y="1844824"/>
            <a:ext cx="3600400" cy="3600400"/>
          </a:xfrm>
          <a:prstGeom prst="rect">
            <a:avLst/>
          </a:prstGeom>
          <a:ln w="38100" cap="sq">
            <a:noFill/>
            <a:prstDash val="solid"/>
            <a:miter lim="800000"/>
          </a:ln>
          <a:effectLst/>
        </p:spPr>
      </p:pic>
      <p:sp>
        <p:nvSpPr>
          <p:cNvPr id="7" name="TextBox 6"/>
          <p:cNvSpPr txBox="1"/>
          <p:nvPr/>
        </p:nvSpPr>
        <p:spPr>
          <a:xfrm>
            <a:off x="407368" y="5589820"/>
            <a:ext cx="2385268"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dirty="0" smtClean="0">
                <a:ln w="6350">
                  <a:noFill/>
                </a:ln>
                <a:latin typeface="Calibri" pitchFamily="34" charset="0"/>
                <a:ea typeface="+mj-ea"/>
                <a:cs typeface="+mj-cs"/>
              </a:rPr>
              <a:t>Absolute RGB Error</a:t>
            </a:r>
            <a:endParaRPr kumimoji="0" lang="de-DE" sz="2200" kern="1200" noProof="0" dirty="0" smtClean="0">
              <a:ln w="6350">
                <a:noFill/>
              </a:ln>
              <a:latin typeface="Calibri" pitchFamily="34" charset="0"/>
              <a:ea typeface="+mj-ea"/>
              <a:cs typeface="+mj-cs"/>
            </a:endParaRPr>
          </a:p>
        </p:txBody>
      </p:sp>
      <p:pic>
        <p:nvPicPr>
          <p:cNvPr id="14" name="Picture 4" descr="3-D RGB cube plot"/>
          <p:cNvPicPr>
            <a:picLocks noChangeAspect="1" noChangeArrowheads="1"/>
          </p:cNvPicPr>
          <p:nvPr/>
        </p:nvPicPr>
        <p:blipFill rotWithShape="1">
          <a:blip r:embed="rId4">
            <a:extLst>
              <a:ext uri="{28A0092B-C50C-407E-A947-70E740481C1C}">
                <a14:useLocalDpi xmlns:a14="http://schemas.microsoft.com/office/drawing/2010/main" val="0"/>
              </a:ext>
            </a:extLst>
          </a:blip>
          <a:srcRect l="23417" t="5058" r="19340" b="17231"/>
          <a:stretch/>
        </p:blipFill>
        <p:spPr bwMode="auto">
          <a:xfrm>
            <a:off x="5087888" y="1630689"/>
            <a:ext cx="3888432" cy="3959131"/>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p:cNvGrpSpPr/>
          <p:nvPr/>
        </p:nvGrpSpPr>
        <p:grpSpPr>
          <a:xfrm>
            <a:off x="5391794" y="4636126"/>
            <a:ext cx="2969349" cy="870296"/>
            <a:chOff x="6384027" y="4631479"/>
            <a:chExt cx="3024336" cy="957761"/>
          </a:xfrm>
        </p:grpSpPr>
        <p:cxnSp>
          <p:nvCxnSpPr>
            <p:cNvPr id="18" name="Straight Connector 17"/>
            <p:cNvCxnSpPr/>
            <p:nvPr/>
          </p:nvCxnSpPr>
          <p:spPr>
            <a:xfrm>
              <a:off x="6384032" y="5013176"/>
              <a:ext cx="1944216" cy="576064"/>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8328244" y="4631479"/>
              <a:ext cx="1080119" cy="957761"/>
            </a:xfrm>
            <a:prstGeom prst="line">
              <a:avLst/>
            </a:prstGeom>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07128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fill="hold" nodeType="withEffect">
                                  <p:stCondLst>
                                    <p:cond delay="0"/>
                                  </p:stCondLst>
                                  <p:childTnLst>
                                    <p:animMotion origin="layout" path="M 0.00235 -1.85185E-6 L 0.00026 -0.2706 " pathEditMode="relative" rAng="0" ptsTypes="AA">
                                      <p:cBhvr>
                                        <p:cTn id="6" dur="20000" fill="hold"/>
                                        <p:tgtEl>
                                          <p:spTgt spid="17"/>
                                        </p:tgtEl>
                                        <p:attrNameLst>
                                          <p:attrName>ppt_x</p:attrName>
                                          <p:attrName>ppt_y</p:attrName>
                                        </p:attrNameLst>
                                      </p:cBhvr>
                                      <p:rCtr x="-104" y="-1354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smtClean="0"/>
              <a:t>Optimization</a:t>
            </a:r>
            <a:r>
              <a:rPr lang="de-DE" dirty="0" smtClean="0"/>
              <a:t>: </a:t>
            </a:r>
            <a:r>
              <a:rPr lang="de-DE" dirty="0" err="1" smtClean="0"/>
              <a:t>Neighbor</a:t>
            </a:r>
            <a:r>
              <a:rPr lang="de-DE" dirty="0" smtClean="0"/>
              <a:t> Search</a:t>
            </a:r>
            <a:endParaRPr lang="de-DE" dirty="0"/>
          </a:p>
        </p:txBody>
      </p:sp>
      <p:sp>
        <p:nvSpPr>
          <p:cNvPr id="18" name="Content Placeholder 2"/>
          <p:cNvSpPr>
            <a:spLocks noGrp="1"/>
          </p:cNvSpPr>
          <p:nvPr>
            <p:ph idx="1"/>
          </p:nvPr>
        </p:nvSpPr>
        <p:spPr>
          <a:xfrm>
            <a:off x="6960096" y="1628800"/>
            <a:ext cx="5039904" cy="4943471"/>
          </a:xfrm>
        </p:spPr>
        <p:txBody>
          <a:bodyPr/>
          <a:lstStyle/>
          <a:p>
            <a:pPr marL="72000" indent="0">
              <a:spcBef>
                <a:spcPct val="0"/>
              </a:spcBef>
              <a:buNone/>
            </a:pPr>
            <a:r>
              <a:rPr lang="de-DE" sz="2200" dirty="0" err="1" smtClean="0">
                <a:ln w="6350">
                  <a:noFill/>
                </a:ln>
                <a:latin typeface="Calibri" pitchFamily="34" charset="0"/>
              </a:rPr>
              <a:t>Iterate</a:t>
            </a:r>
            <a:endParaRPr lang="de-DE" sz="2200" dirty="0" smtClean="0">
              <a:ln w="6350">
                <a:noFill/>
              </a:ln>
              <a:latin typeface="Calibri" pitchFamily="34" charset="0"/>
            </a:endParaRPr>
          </a:p>
          <a:p>
            <a:pPr marL="72000" indent="0">
              <a:spcBef>
                <a:spcPct val="0"/>
              </a:spcBef>
              <a:buNone/>
            </a:pPr>
            <a:r>
              <a:rPr lang="de-DE" sz="2200" dirty="0" err="1" smtClean="0">
                <a:ln w="6350">
                  <a:noFill/>
                </a:ln>
                <a:latin typeface="Calibri" pitchFamily="34" charset="0"/>
              </a:rPr>
              <a:t>For</a:t>
            </a:r>
            <a:r>
              <a:rPr lang="de-DE" sz="2200" dirty="0" smtClean="0">
                <a:ln w="6350">
                  <a:noFill/>
                </a:ln>
                <a:latin typeface="Calibri" pitchFamily="34" charset="0"/>
              </a:rPr>
              <a:t> </a:t>
            </a:r>
            <a:r>
              <a:rPr lang="de-DE" sz="2200" dirty="0" err="1" smtClean="0">
                <a:ln w="6350">
                  <a:noFill/>
                </a:ln>
                <a:latin typeface="Calibri" pitchFamily="34" charset="0"/>
              </a:rPr>
              <a:t>each</a:t>
            </a:r>
            <a:r>
              <a:rPr lang="de-DE" sz="2200" dirty="0" smtClean="0">
                <a:ln w="6350">
                  <a:noFill/>
                </a:ln>
                <a:latin typeface="Calibri" pitchFamily="34" charset="0"/>
              </a:rPr>
              <a:t> </a:t>
            </a:r>
            <a:r>
              <a:rPr lang="de-DE" sz="2200" dirty="0" err="1" smtClean="0">
                <a:ln w="6350">
                  <a:noFill/>
                </a:ln>
                <a:latin typeface="Calibri" pitchFamily="34" charset="0"/>
              </a:rPr>
              <a:t>entry</a:t>
            </a:r>
            <a:r>
              <a:rPr lang="de-DE" sz="2200" dirty="0" smtClean="0">
                <a:ln w="6350">
                  <a:noFill/>
                </a:ln>
                <a:latin typeface="Calibri" pitchFamily="34" charset="0"/>
              </a:rPr>
              <a:t> x:</a:t>
            </a:r>
          </a:p>
          <a:p>
            <a:pPr marL="72000" indent="0">
              <a:spcBef>
                <a:spcPct val="0"/>
              </a:spcBef>
              <a:buNone/>
            </a:pPr>
            <a:r>
              <a:rPr lang="de-DE" sz="2200" dirty="0">
                <a:ln w="6350">
                  <a:noFill/>
                </a:ln>
                <a:latin typeface="Calibri" pitchFamily="34" charset="0"/>
              </a:rPr>
              <a:t> </a:t>
            </a:r>
            <a:r>
              <a:rPr lang="de-DE" sz="2200" dirty="0" smtClean="0">
                <a:ln w="6350">
                  <a:noFill/>
                </a:ln>
                <a:latin typeface="Calibri" pitchFamily="34" charset="0"/>
              </a:rPr>
              <a:t>   Cache </a:t>
            </a:r>
            <a:r>
              <a:rPr lang="de-DE" sz="2200" dirty="0" err="1" smtClean="0">
                <a:ln w="6350">
                  <a:noFill/>
                </a:ln>
                <a:latin typeface="Calibri" pitchFamily="34" charset="0"/>
              </a:rPr>
              <a:t>x.coeffs</a:t>
            </a:r>
            <a:endParaRPr lang="de-DE" sz="2200" dirty="0">
              <a:ln w="6350">
                <a:noFill/>
              </a:ln>
              <a:latin typeface="Calibri" pitchFamily="34" charset="0"/>
            </a:endParaRPr>
          </a:p>
          <a:p>
            <a:pPr marL="72000" indent="0">
              <a:spcBef>
                <a:spcPct val="0"/>
              </a:spcBef>
              <a:buNone/>
            </a:pPr>
            <a:r>
              <a:rPr lang="de-DE" sz="2200" dirty="0" smtClean="0">
                <a:ln w="6350">
                  <a:noFill/>
                </a:ln>
                <a:latin typeface="Calibri" pitchFamily="34" charset="0"/>
              </a:rPr>
              <a:t>    </a:t>
            </a:r>
            <a:r>
              <a:rPr lang="de-DE" sz="2200" dirty="0" err="1" smtClean="0">
                <a:ln w="6350">
                  <a:noFill/>
                </a:ln>
                <a:latin typeface="Calibri" pitchFamily="34" charset="0"/>
              </a:rPr>
              <a:t>For</a:t>
            </a:r>
            <a:r>
              <a:rPr lang="de-DE" sz="2200" dirty="0" smtClean="0">
                <a:ln w="6350">
                  <a:noFill/>
                </a:ln>
                <a:latin typeface="Calibri" pitchFamily="34" charset="0"/>
              </a:rPr>
              <a:t> </a:t>
            </a:r>
            <a:r>
              <a:rPr lang="de-DE" sz="2200" dirty="0" err="1">
                <a:ln w="6350">
                  <a:noFill/>
                </a:ln>
                <a:latin typeface="Calibri" pitchFamily="34" charset="0"/>
              </a:rPr>
              <a:t>each</a:t>
            </a:r>
            <a:r>
              <a:rPr lang="de-DE" sz="2200" dirty="0">
                <a:ln w="6350">
                  <a:noFill/>
                </a:ln>
                <a:latin typeface="Calibri" pitchFamily="34" charset="0"/>
              </a:rPr>
              <a:t> </a:t>
            </a:r>
            <a:r>
              <a:rPr lang="de-DE" sz="2200" dirty="0" err="1">
                <a:ln w="6350">
                  <a:noFill/>
                </a:ln>
                <a:latin typeface="Calibri" pitchFamily="34" charset="0"/>
              </a:rPr>
              <a:t>neighbor</a:t>
            </a:r>
            <a:r>
              <a:rPr lang="de-DE" sz="2200" dirty="0">
                <a:ln w="6350">
                  <a:noFill/>
                </a:ln>
                <a:latin typeface="Calibri" pitchFamily="34" charset="0"/>
              </a:rPr>
              <a:t> </a:t>
            </a:r>
            <a:r>
              <a:rPr lang="de-DE" sz="2200" dirty="0" smtClean="0">
                <a:ln w="6350">
                  <a:noFill/>
                </a:ln>
                <a:latin typeface="Calibri" pitchFamily="34" charset="0"/>
              </a:rPr>
              <a:t>n:</a:t>
            </a:r>
          </a:p>
          <a:p>
            <a:pPr marL="324000" lvl="1" indent="0">
              <a:spcBef>
                <a:spcPct val="0"/>
              </a:spcBef>
              <a:buNone/>
            </a:pPr>
            <a:r>
              <a:rPr lang="de-DE" dirty="0" smtClean="0">
                <a:ln w="6350">
                  <a:noFill/>
                </a:ln>
                <a:latin typeface="Calibri" pitchFamily="34" charset="0"/>
              </a:rPr>
              <a:t>    </a:t>
            </a:r>
            <a:r>
              <a:rPr lang="de-DE" dirty="0" err="1" smtClean="0">
                <a:ln w="6350">
                  <a:noFill/>
                </a:ln>
                <a:latin typeface="Calibri" pitchFamily="34" charset="0"/>
              </a:rPr>
              <a:t>If</a:t>
            </a:r>
            <a:r>
              <a:rPr lang="de-DE" dirty="0" smtClean="0">
                <a:ln w="6350">
                  <a:noFill/>
                </a:ln>
                <a:latin typeface="Calibri" pitchFamily="34" charset="0"/>
              </a:rPr>
              <a:t> </a:t>
            </a:r>
            <a:r>
              <a:rPr lang="de-DE" dirty="0">
                <a:ln w="6350">
                  <a:noFill/>
                </a:ln>
                <a:latin typeface="Calibri" pitchFamily="34" charset="0"/>
              </a:rPr>
              <a:t>Error(</a:t>
            </a:r>
            <a:r>
              <a:rPr lang="de-DE" dirty="0" err="1">
                <a:ln w="6350">
                  <a:noFill/>
                </a:ln>
                <a:latin typeface="Calibri" pitchFamily="34" charset="0"/>
              </a:rPr>
              <a:t>n.coeffs</a:t>
            </a:r>
            <a:r>
              <a:rPr lang="de-DE" dirty="0">
                <a:ln w="6350">
                  <a:noFill/>
                </a:ln>
                <a:latin typeface="Calibri" pitchFamily="34" charset="0"/>
              </a:rPr>
              <a:t>, </a:t>
            </a:r>
            <a:r>
              <a:rPr lang="de-DE" dirty="0" err="1">
                <a:ln w="6350">
                  <a:noFill/>
                </a:ln>
                <a:latin typeface="Calibri" pitchFamily="34" charset="0"/>
              </a:rPr>
              <a:t>x.target</a:t>
            </a:r>
            <a:r>
              <a:rPr lang="de-DE" dirty="0">
                <a:ln w="6350">
                  <a:noFill/>
                </a:ln>
                <a:latin typeface="Calibri" pitchFamily="34" charset="0"/>
              </a:rPr>
              <a:t>) </a:t>
            </a:r>
            <a:r>
              <a:rPr lang="de-DE" dirty="0" smtClean="0">
                <a:ln w="6350">
                  <a:noFill/>
                </a:ln>
                <a:latin typeface="Calibri" pitchFamily="34" charset="0"/>
              </a:rPr>
              <a:t>&lt;</a:t>
            </a:r>
          </a:p>
          <a:p>
            <a:pPr marL="324000" lvl="1" indent="0">
              <a:spcBef>
                <a:spcPct val="0"/>
              </a:spcBef>
              <a:buNone/>
            </a:pPr>
            <a:r>
              <a:rPr lang="de-DE" dirty="0">
                <a:ln w="6350">
                  <a:noFill/>
                </a:ln>
                <a:latin typeface="Calibri" pitchFamily="34" charset="0"/>
              </a:rPr>
              <a:t> </a:t>
            </a:r>
            <a:r>
              <a:rPr lang="de-DE" dirty="0" smtClean="0">
                <a:ln w="6350">
                  <a:noFill/>
                </a:ln>
                <a:latin typeface="Calibri" pitchFamily="34" charset="0"/>
              </a:rPr>
              <a:t>       </a:t>
            </a:r>
            <a:r>
              <a:rPr lang="de-DE" dirty="0" smtClean="0">
                <a:ln w="6350">
                  <a:noFill/>
                </a:ln>
                <a:latin typeface="Calibri" pitchFamily="34" charset="0"/>
              </a:rPr>
              <a:t>Error(</a:t>
            </a:r>
            <a:r>
              <a:rPr lang="de-DE" dirty="0" err="1" smtClean="0">
                <a:ln w="6350">
                  <a:noFill/>
                </a:ln>
                <a:latin typeface="Calibri" pitchFamily="34" charset="0"/>
              </a:rPr>
              <a:t>x.coeffs</a:t>
            </a:r>
            <a:r>
              <a:rPr lang="de-DE" dirty="0">
                <a:ln w="6350">
                  <a:noFill/>
                </a:ln>
                <a:latin typeface="Calibri" pitchFamily="34" charset="0"/>
              </a:rPr>
              <a:t>, </a:t>
            </a:r>
            <a:r>
              <a:rPr lang="de-DE" dirty="0" err="1">
                <a:ln w="6350">
                  <a:noFill/>
                </a:ln>
                <a:latin typeface="Calibri" pitchFamily="34" charset="0"/>
              </a:rPr>
              <a:t>x.target</a:t>
            </a:r>
            <a:r>
              <a:rPr lang="de-DE" dirty="0">
                <a:ln w="6350">
                  <a:noFill/>
                </a:ln>
                <a:latin typeface="Calibri" pitchFamily="34" charset="0"/>
              </a:rPr>
              <a:t>) * </a:t>
            </a:r>
            <a:r>
              <a:rPr lang="de-DE" dirty="0" smtClean="0">
                <a:ln w="6350">
                  <a:noFill/>
                </a:ln>
                <a:latin typeface="Calibri" pitchFamily="34" charset="0"/>
              </a:rPr>
              <a:t>k:</a:t>
            </a:r>
            <a:endParaRPr lang="de-DE" dirty="0" smtClean="0">
              <a:ln w="6350">
                <a:noFill/>
              </a:ln>
              <a:latin typeface="Calibri" pitchFamily="34" charset="0"/>
            </a:endParaRPr>
          </a:p>
          <a:p>
            <a:pPr marL="576000" lvl="2" indent="0">
              <a:spcBef>
                <a:spcPct val="0"/>
              </a:spcBef>
              <a:buNone/>
            </a:pPr>
            <a:r>
              <a:rPr lang="de-DE" dirty="0" smtClean="0">
                <a:ln w="6350">
                  <a:noFill/>
                </a:ln>
                <a:latin typeface="Calibri" pitchFamily="34" charset="0"/>
              </a:rPr>
              <a:t>    </a:t>
            </a:r>
            <a:r>
              <a:rPr lang="de-DE" dirty="0" smtClean="0">
                <a:ln w="6350">
                  <a:noFill/>
                </a:ln>
                <a:latin typeface="Calibri" pitchFamily="34" charset="0"/>
              </a:rPr>
              <a:t>  </a:t>
            </a:r>
            <a:r>
              <a:rPr lang="de-DE" dirty="0" err="1" smtClean="0">
                <a:ln w="6350">
                  <a:noFill/>
                </a:ln>
                <a:latin typeface="Calibri" pitchFamily="34" charset="0"/>
              </a:rPr>
              <a:t>x.coeffs</a:t>
            </a:r>
            <a:r>
              <a:rPr lang="de-DE" dirty="0" smtClean="0">
                <a:ln w="6350">
                  <a:noFill/>
                </a:ln>
                <a:latin typeface="Calibri" pitchFamily="34" charset="0"/>
              </a:rPr>
              <a:t> </a:t>
            </a:r>
            <a:r>
              <a:rPr lang="de-DE" dirty="0">
                <a:ln w="6350">
                  <a:noFill/>
                </a:ln>
                <a:latin typeface="Calibri" pitchFamily="34" charset="0"/>
              </a:rPr>
              <a:t>= </a:t>
            </a:r>
            <a:r>
              <a:rPr lang="de-DE" dirty="0" err="1" smtClean="0">
                <a:ln w="6350">
                  <a:noFill/>
                </a:ln>
                <a:latin typeface="Calibri" pitchFamily="34" charset="0"/>
              </a:rPr>
              <a:t>n.coeffs</a:t>
            </a:r>
            <a:endParaRPr lang="de-DE" dirty="0">
              <a:ln w="6350">
                <a:noFill/>
              </a:ln>
              <a:latin typeface="Calibri" pitchFamily="34" charset="0"/>
            </a:endParaRPr>
          </a:p>
          <a:p>
            <a:pPr marL="576000" lvl="2" indent="0">
              <a:spcBef>
                <a:spcPct val="0"/>
              </a:spcBef>
              <a:buNone/>
            </a:pPr>
            <a:r>
              <a:rPr lang="de-DE" dirty="0" smtClean="0">
                <a:ln w="6350">
                  <a:noFill/>
                </a:ln>
                <a:latin typeface="Calibri" pitchFamily="34" charset="0"/>
              </a:rPr>
              <a:t>    </a:t>
            </a:r>
            <a:r>
              <a:rPr lang="de-DE" dirty="0" smtClean="0">
                <a:ln w="6350">
                  <a:noFill/>
                </a:ln>
                <a:latin typeface="Calibri" pitchFamily="34" charset="0"/>
              </a:rPr>
              <a:t>  Run </a:t>
            </a:r>
            <a:r>
              <a:rPr lang="de-DE" dirty="0" smtClean="0">
                <a:ln w="6350">
                  <a:noFill/>
                </a:ln>
                <a:latin typeface="Calibri" pitchFamily="34" charset="0"/>
              </a:rPr>
              <a:t>Ceres</a:t>
            </a:r>
            <a:endParaRPr lang="de-DE" dirty="0">
              <a:ln w="6350">
                <a:noFill/>
              </a:ln>
              <a:latin typeface="Calibri" pitchFamily="34" charset="0"/>
            </a:endParaRPr>
          </a:p>
          <a:p>
            <a:pPr marL="72000" indent="0">
              <a:spcBef>
                <a:spcPct val="0"/>
              </a:spcBef>
              <a:buNone/>
            </a:pPr>
            <a:r>
              <a:rPr lang="de-DE" sz="2200" dirty="0" smtClean="0">
                <a:ln w="6350">
                  <a:noFill/>
                </a:ln>
                <a:latin typeface="Calibri" pitchFamily="34" charset="0"/>
              </a:rPr>
              <a:t>    </a:t>
            </a:r>
            <a:r>
              <a:rPr lang="de-DE" sz="2200" dirty="0" err="1" smtClean="0">
                <a:ln w="6350">
                  <a:noFill/>
                </a:ln>
                <a:latin typeface="Calibri" pitchFamily="34" charset="0"/>
              </a:rPr>
              <a:t>If</a:t>
            </a:r>
            <a:r>
              <a:rPr lang="de-DE" sz="2200" dirty="0" smtClean="0">
                <a:ln w="6350">
                  <a:noFill/>
                </a:ln>
                <a:latin typeface="Calibri" pitchFamily="34" charset="0"/>
              </a:rPr>
              <a:t> </a:t>
            </a:r>
            <a:r>
              <a:rPr lang="de-DE" sz="2200" dirty="0" err="1">
                <a:ln w="6350">
                  <a:noFill/>
                </a:ln>
                <a:latin typeface="Calibri" pitchFamily="34" charset="0"/>
              </a:rPr>
              <a:t>worse</a:t>
            </a:r>
            <a:r>
              <a:rPr lang="de-DE" sz="2200" dirty="0">
                <a:ln w="6350">
                  <a:noFill/>
                </a:ln>
                <a:latin typeface="Calibri" pitchFamily="34" charset="0"/>
              </a:rPr>
              <a:t>: </a:t>
            </a:r>
            <a:r>
              <a:rPr lang="de-DE" sz="2200" dirty="0" err="1">
                <a:ln w="6350">
                  <a:noFill/>
                </a:ln>
                <a:latin typeface="Calibri" pitchFamily="34" charset="0"/>
              </a:rPr>
              <a:t>reset</a:t>
            </a:r>
            <a:r>
              <a:rPr lang="de-DE" sz="2200" dirty="0">
                <a:ln w="6350">
                  <a:noFill/>
                </a:ln>
                <a:latin typeface="Calibri" pitchFamily="34" charset="0"/>
              </a:rPr>
              <a:t> </a:t>
            </a:r>
            <a:r>
              <a:rPr lang="de-DE" sz="2200" dirty="0" err="1">
                <a:ln w="6350">
                  <a:noFill/>
                </a:ln>
                <a:latin typeface="Calibri" pitchFamily="34" charset="0"/>
              </a:rPr>
              <a:t>coefficients</a:t>
            </a:r>
            <a:endParaRPr lang="de-DE" sz="2200" dirty="0">
              <a:ln w="6350">
                <a:noFill/>
              </a:ln>
              <a:latin typeface="Calibri" pitchFamily="34" charset="0"/>
            </a:endParaRPr>
          </a:p>
          <a:p>
            <a:endParaRPr lang="de-DE" dirty="0"/>
          </a:p>
        </p:txBody>
      </p:sp>
      <p:sp>
        <p:nvSpPr>
          <p:cNvPr id="3" name="Rectangle 2"/>
          <p:cNvSpPr/>
          <p:nvPr/>
        </p:nvSpPr>
        <p:spPr>
          <a:xfrm>
            <a:off x="465523" y="2016547"/>
            <a:ext cx="863579" cy="863579"/>
          </a:xfrm>
          <a:prstGeom prst="rect">
            <a:avLst/>
          </a:prstGeom>
          <a:solidFill>
            <a:srgbClr val="00785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7" name="Rectangle 6"/>
          <p:cNvSpPr/>
          <p:nvPr/>
        </p:nvSpPr>
        <p:spPr>
          <a:xfrm>
            <a:off x="1327926" y="2020691"/>
            <a:ext cx="863579" cy="863579"/>
          </a:xfrm>
          <a:prstGeom prst="rect">
            <a:avLst/>
          </a:prstGeom>
          <a:solidFill>
            <a:srgbClr val="00786E"/>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13" name="Rectangle 12"/>
          <p:cNvSpPr/>
          <p:nvPr/>
        </p:nvSpPr>
        <p:spPr>
          <a:xfrm>
            <a:off x="2190329" y="2016547"/>
            <a:ext cx="863579" cy="863579"/>
          </a:xfrm>
          <a:prstGeom prst="rect">
            <a:avLst/>
          </a:prstGeom>
          <a:solidFill>
            <a:srgbClr val="007896"/>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15" name="Rectangle 14"/>
          <p:cNvSpPr/>
          <p:nvPr/>
        </p:nvSpPr>
        <p:spPr>
          <a:xfrm>
            <a:off x="465523" y="2873893"/>
            <a:ext cx="863579" cy="863579"/>
          </a:xfrm>
          <a:prstGeom prst="rect">
            <a:avLst/>
          </a:prstGeom>
          <a:solidFill>
            <a:srgbClr val="00BE5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17" name="Rectangle 16"/>
          <p:cNvSpPr/>
          <p:nvPr/>
        </p:nvSpPr>
        <p:spPr>
          <a:xfrm>
            <a:off x="1328786" y="2875982"/>
            <a:ext cx="863579" cy="863579"/>
          </a:xfrm>
          <a:prstGeom prst="rect">
            <a:avLst/>
          </a:prstGeom>
          <a:solidFill>
            <a:srgbClr val="00BE6E"/>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p>
        </p:txBody>
      </p:sp>
      <p:sp>
        <p:nvSpPr>
          <p:cNvPr id="21" name="Rectangle 20"/>
          <p:cNvSpPr/>
          <p:nvPr/>
        </p:nvSpPr>
        <p:spPr>
          <a:xfrm>
            <a:off x="2189153" y="2873892"/>
            <a:ext cx="863579" cy="863579"/>
          </a:xfrm>
          <a:prstGeom prst="rect">
            <a:avLst/>
          </a:prstGeom>
          <a:solidFill>
            <a:srgbClr val="00BE96"/>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22" name="Rectangle 21"/>
          <p:cNvSpPr/>
          <p:nvPr/>
        </p:nvSpPr>
        <p:spPr>
          <a:xfrm>
            <a:off x="462449" y="3737472"/>
            <a:ext cx="863579" cy="863579"/>
          </a:xfrm>
          <a:prstGeom prst="rect">
            <a:avLst/>
          </a:prstGeom>
          <a:solidFill>
            <a:srgbClr val="00F05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23" name="Rectangle 22"/>
          <p:cNvSpPr/>
          <p:nvPr/>
        </p:nvSpPr>
        <p:spPr>
          <a:xfrm>
            <a:off x="1326028" y="3739561"/>
            <a:ext cx="863579" cy="863579"/>
          </a:xfrm>
          <a:prstGeom prst="rect">
            <a:avLst/>
          </a:prstGeom>
          <a:solidFill>
            <a:srgbClr val="00F06E"/>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24" name="Rectangle 23"/>
          <p:cNvSpPr/>
          <p:nvPr/>
        </p:nvSpPr>
        <p:spPr>
          <a:xfrm>
            <a:off x="2190329" y="3737472"/>
            <a:ext cx="863579" cy="863579"/>
          </a:xfrm>
          <a:prstGeom prst="rect">
            <a:avLst/>
          </a:prstGeom>
          <a:solidFill>
            <a:srgbClr val="00F096"/>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31" name="TextBox 30"/>
          <p:cNvSpPr txBox="1"/>
          <p:nvPr/>
        </p:nvSpPr>
        <p:spPr>
          <a:xfrm>
            <a:off x="456948" y="4612980"/>
            <a:ext cx="1467325"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Target RGB</a:t>
            </a:r>
            <a:endParaRPr kumimoji="0" lang="de-DE" sz="2200" kern="1200" noProof="0" dirty="0" smtClean="0">
              <a:ln w="6350">
                <a:noFill/>
              </a:ln>
              <a:latin typeface="Calibri" pitchFamily="34" charset="0"/>
              <a:ea typeface="+mj-ea"/>
              <a:cs typeface="+mj-cs"/>
            </a:endParaRPr>
          </a:p>
        </p:txBody>
      </p:sp>
      <p:sp>
        <p:nvSpPr>
          <p:cNvPr id="32" name="TextBox 31"/>
          <p:cNvSpPr txBox="1"/>
          <p:nvPr/>
        </p:nvSpPr>
        <p:spPr>
          <a:xfrm>
            <a:off x="3699767" y="4612980"/>
            <a:ext cx="1967911"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err="1" smtClean="0">
                <a:ln w="6350">
                  <a:noFill/>
                </a:ln>
                <a:latin typeface="Calibri" pitchFamily="34" charset="0"/>
                <a:ea typeface="+mj-ea"/>
                <a:cs typeface="+mj-cs"/>
              </a:rPr>
              <a:t>Coefficient</a:t>
            </a:r>
            <a:r>
              <a:rPr kumimoji="0" lang="de-DE" sz="2200" kern="1200" noProof="0" dirty="0" smtClean="0">
                <a:ln w="6350">
                  <a:noFill/>
                </a:ln>
                <a:latin typeface="Calibri" pitchFamily="34" charset="0"/>
                <a:ea typeface="+mj-ea"/>
                <a:cs typeface="+mj-cs"/>
              </a:rPr>
              <a:t> RGB</a:t>
            </a:r>
            <a:endParaRPr kumimoji="0" lang="de-DE" sz="2200" kern="1200" noProof="0" dirty="0" smtClean="0">
              <a:ln w="6350">
                <a:noFill/>
              </a:ln>
              <a:latin typeface="Calibri" pitchFamily="34" charset="0"/>
              <a:ea typeface="+mj-ea"/>
              <a:cs typeface="+mj-cs"/>
            </a:endParaRPr>
          </a:p>
        </p:txBody>
      </p:sp>
      <p:sp>
        <p:nvSpPr>
          <p:cNvPr id="34" name="Rectangle 33"/>
          <p:cNvSpPr/>
          <p:nvPr/>
        </p:nvSpPr>
        <p:spPr>
          <a:xfrm>
            <a:off x="3696322" y="2020691"/>
            <a:ext cx="864097" cy="864097"/>
          </a:xfrm>
          <a:prstGeom prst="rect">
            <a:avLst/>
          </a:prstGeom>
          <a:solidFill>
            <a:srgbClr val="00965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35" name="Rectangle 34"/>
          <p:cNvSpPr/>
          <p:nvPr/>
        </p:nvSpPr>
        <p:spPr>
          <a:xfrm>
            <a:off x="4560419" y="2020691"/>
            <a:ext cx="864097" cy="864097"/>
          </a:xfrm>
          <a:prstGeom prst="rect">
            <a:avLst/>
          </a:prstGeom>
          <a:solidFill>
            <a:srgbClr val="008246"/>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36" name="Rectangle 35"/>
          <p:cNvSpPr/>
          <p:nvPr/>
        </p:nvSpPr>
        <p:spPr>
          <a:xfrm>
            <a:off x="5424514" y="2020691"/>
            <a:ext cx="864097" cy="864097"/>
          </a:xfrm>
          <a:prstGeom prst="rect">
            <a:avLst/>
          </a:prstGeom>
          <a:solidFill>
            <a:srgbClr val="0096A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37" name="Rectangle 36"/>
          <p:cNvSpPr/>
          <p:nvPr/>
        </p:nvSpPr>
        <p:spPr>
          <a:xfrm>
            <a:off x="3696322" y="2884788"/>
            <a:ext cx="864097" cy="864097"/>
          </a:xfrm>
          <a:prstGeom prst="rect">
            <a:avLst/>
          </a:prstGeom>
          <a:solidFill>
            <a:srgbClr val="00C16E"/>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38" name="Rectangle 37"/>
          <p:cNvSpPr/>
          <p:nvPr/>
        </p:nvSpPr>
        <p:spPr>
          <a:xfrm>
            <a:off x="4560419" y="2884788"/>
            <a:ext cx="864097" cy="864097"/>
          </a:xfrm>
          <a:prstGeom prst="rect">
            <a:avLst/>
          </a:prstGeom>
          <a:solidFill>
            <a:srgbClr val="92D05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39" name="Rectangle 38"/>
          <p:cNvSpPr/>
          <p:nvPr/>
        </p:nvSpPr>
        <p:spPr>
          <a:xfrm>
            <a:off x="5424514" y="2884788"/>
            <a:ext cx="864097" cy="864097"/>
          </a:xfrm>
          <a:prstGeom prst="rect">
            <a:avLst/>
          </a:prstGeom>
          <a:solidFill>
            <a:srgbClr val="00968C"/>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40" name="Rectangle 39"/>
          <p:cNvSpPr/>
          <p:nvPr/>
        </p:nvSpPr>
        <p:spPr>
          <a:xfrm>
            <a:off x="3696322" y="3748883"/>
            <a:ext cx="864097" cy="864097"/>
          </a:xfrm>
          <a:prstGeom prst="rect">
            <a:avLst/>
          </a:prstGeom>
          <a:solidFill>
            <a:srgbClr val="B4D05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41" name="Rectangle 40"/>
          <p:cNvSpPr/>
          <p:nvPr/>
        </p:nvSpPr>
        <p:spPr>
          <a:xfrm>
            <a:off x="4560419" y="3748883"/>
            <a:ext cx="864097" cy="864097"/>
          </a:xfrm>
          <a:prstGeom prst="rect">
            <a:avLst/>
          </a:prstGeom>
          <a:solidFill>
            <a:srgbClr val="00FF78"/>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42" name="Rectangle 41"/>
          <p:cNvSpPr/>
          <p:nvPr/>
        </p:nvSpPr>
        <p:spPr>
          <a:xfrm>
            <a:off x="5424514" y="3748883"/>
            <a:ext cx="864097" cy="864097"/>
          </a:xfrm>
          <a:prstGeom prst="rect">
            <a:avLst/>
          </a:prstGeom>
          <a:solidFill>
            <a:srgbClr val="83F165"/>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4" name="Rectangle 3"/>
          <p:cNvSpPr/>
          <p:nvPr/>
        </p:nvSpPr>
        <p:spPr>
          <a:xfrm>
            <a:off x="1326028" y="2873893"/>
            <a:ext cx="867169" cy="881741"/>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Rectangle 45"/>
          <p:cNvSpPr/>
          <p:nvPr/>
        </p:nvSpPr>
        <p:spPr>
          <a:xfrm>
            <a:off x="4560417" y="2884788"/>
            <a:ext cx="864097" cy="864097"/>
          </a:xfrm>
          <a:prstGeom prst="rect">
            <a:avLst/>
          </a:prstGeom>
          <a:solidFill>
            <a:srgbClr val="00C16E"/>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43" name="Rectangle 42"/>
          <p:cNvSpPr/>
          <p:nvPr/>
        </p:nvSpPr>
        <p:spPr>
          <a:xfrm>
            <a:off x="3688688" y="2873893"/>
            <a:ext cx="867169" cy="881741"/>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Right Arrow 44"/>
          <p:cNvSpPr/>
          <p:nvPr/>
        </p:nvSpPr>
        <p:spPr>
          <a:xfrm flipV="1">
            <a:off x="4151783" y="3126706"/>
            <a:ext cx="931967" cy="360040"/>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369177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
                                            <p:txEl>
                                              <p:pRg st="3" end="3"/>
                                            </p:txEl>
                                          </p:spTgt>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150"/>
                                  </p:stCondLst>
                                  <p:childTnLst>
                                    <p:set>
                                      <p:cBhvr>
                                        <p:cTn id="15" dur="1" fill="hold">
                                          <p:stCondLst>
                                            <p:cond delay="0"/>
                                          </p:stCondLst>
                                        </p:cTn>
                                        <p:tgtEl>
                                          <p:spTgt spid="7"/>
                                        </p:tgtEl>
                                        <p:attrNameLst>
                                          <p:attrName>style.visibility</p:attrName>
                                        </p:attrNameLst>
                                      </p:cBhvr>
                                      <p:to>
                                        <p:strVal val="visible"/>
                                      </p:to>
                                    </p:set>
                                  </p:childTnLst>
                                </p:cTn>
                              </p:par>
                            </p:childTnLst>
                          </p:cTn>
                        </p:par>
                        <p:par>
                          <p:cTn id="16" fill="hold">
                            <p:stCondLst>
                              <p:cond delay="150"/>
                            </p:stCondLst>
                            <p:childTnLst>
                              <p:par>
                                <p:cTn id="17" presetID="1" presetClass="entr" presetSubtype="0" fill="hold" grpId="0" nodeType="afterEffect">
                                  <p:stCondLst>
                                    <p:cond delay="150"/>
                                  </p:stCondLst>
                                  <p:childTnLst>
                                    <p:set>
                                      <p:cBhvr>
                                        <p:cTn id="18" dur="1" fill="hold">
                                          <p:stCondLst>
                                            <p:cond delay="0"/>
                                          </p:stCondLst>
                                        </p:cTn>
                                        <p:tgtEl>
                                          <p:spTgt spid="13"/>
                                        </p:tgtEl>
                                        <p:attrNameLst>
                                          <p:attrName>style.visibility</p:attrName>
                                        </p:attrNameLst>
                                      </p:cBhvr>
                                      <p:to>
                                        <p:strVal val="visible"/>
                                      </p:to>
                                    </p:set>
                                  </p:childTnLst>
                                </p:cTn>
                              </p:par>
                            </p:childTnLst>
                          </p:cTn>
                        </p:par>
                        <p:par>
                          <p:cTn id="19" fill="hold">
                            <p:stCondLst>
                              <p:cond delay="300"/>
                            </p:stCondLst>
                            <p:childTnLst>
                              <p:par>
                                <p:cTn id="20" presetID="1" presetClass="entr" presetSubtype="0" fill="hold" grpId="0" nodeType="afterEffect">
                                  <p:stCondLst>
                                    <p:cond delay="150"/>
                                  </p:stCondLst>
                                  <p:childTnLst>
                                    <p:set>
                                      <p:cBhvr>
                                        <p:cTn id="21" dur="1" fill="hold">
                                          <p:stCondLst>
                                            <p:cond delay="0"/>
                                          </p:stCondLst>
                                        </p:cTn>
                                        <p:tgtEl>
                                          <p:spTgt spid="21"/>
                                        </p:tgtEl>
                                        <p:attrNameLst>
                                          <p:attrName>style.visibility</p:attrName>
                                        </p:attrNameLst>
                                      </p:cBhvr>
                                      <p:to>
                                        <p:strVal val="visible"/>
                                      </p:to>
                                    </p:set>
                                  </p:childTnLst>
                                </p:cTn>
                              </p:par>
                            </p:childTnLst>
                          </p:cTn>
                        </p:par>
                        <p:par>
                          <p:cTn id="22" fill="hold">
                            <p:stCondLst>
                              <p:cond delay="450"/>
                            </p:stCondLst>
                            <p:childTnLst>
                              <p:par>
                                <p:cTn id="23" presetID="1" presetClass="entr" presetSubtype="0" fill="hold" grpId="0" nodeType="afterEffect">
                                  <p:stCondLst>
                                    <p:cond delay="150"/>
                                  </p:stCondLst>
                                  <p:childTnLst>
                                    <p:set>
                                      <p:cBhvr>
                                        <p:cTn id="24" dur="1" fill="hold">
                                          <p:stCondLst>
                                            <p:cond delay="0"/>
                                          </p:stCondLst>
                                        </p:cTn>
                                        <p:tgtEl>
                                          <p:spTgt spid="24"/>
                                        </p:tgtEl>
                                        <p:attrNameLst>
                                          <p:attrName>style.visibility</p:attrName>
                                        </p:attrNameLst>
                                      </p:cBhvr>
                                      <p:to>
                                        <p:strVal val="visible"/>
                                      </p:to>
                                    </p:set>
                                  </p:childTnLst>
                                </p:cTn>
                              </p:par>
                            </p:childTnLst>
                          </p:cTn>
                        </p:par>
                        <p:par>
                          <p:cTn id="25" fill="hold">
                            <p:stCondLst>
                              <p:cond delay="600"/>
                            </p:stCondLst>
                            <p:childTnLst>
                              <p:par>
                                <p:cTn id="26" presetID="1" presetClass="entr" presetSubtype="0" fill="hold" grpId="0" nodeType="afterEffect">
                                  <p:stCondLst>
                                    <p:cond delay="150"/>
                                  </p:stCondLst>
                                  <p:childTnLst>
                                    <p:set>
                                      <p:cBhvr>
                                        <p:cTn id="27" dur="1" fill="hold">
                                          <p:stCondLst>
                                            <p:cond delay="0"/>
                                          </p:stCondLst>
                                        </p:cTn>
                                        <p:tgtEl>
                                          <p:spTgt spid="23"/>
                                        </p:tgtEl>
                                        <p:attrNameLst>
                                          <p:attrName>style.visibility</p:attrName>
                                        </p:attrNameLst>
                                      </p:cBhvr>
                                      <p:to>
                                        <p:strVal val="visible"/>
                                      </p:to>
                                    </p:set>
                                  </p:childTnLst>
                                </p:cTn>
                              </p:par>
                            </p:childTnLst>
                          </p:cTn>
                        </p:par>
                        <p:par>
                          <p:cTn id="28" fill="hold">
                            <p:stCondLst>
                              <p:cond delay="750"/>
                            </p:stCondLst>
                            <p:childTnLst>
                              <p:par>
                                <p:cTn id="29" presetID="1" presetClass="entr" presetSubtype="0" fill="hold" grpId="0" nodeType="afterEffect">
                                  <p:stCondLst>
                                    <p:cond delay="150"/>
                                  </p:stCondLst>
                                  <p:childTnLst>
                                    <p:set>
                                      <p:cBhvr>
                                        <p:cTn id="30" dur="1" fill="hold">
                                          <p:stCondLst>
                                            <p:cond delay="0"/>
                                          </p:stCondLst>
                                        </p:cTn>
                                        <p:tgtEl>
                                          <p:spTgt spid="22"/>
                                        </p:tgtEl>
                                        <p:attrNameLst>
                                          <p:attrName>style.visibility</p:attrName>
                                        </p:attrNameLst>
                                      </p:cBhvr>
                                      <p:to>
                                        <p:strVal val="visible"/>
                                      </p:to>
                                    </p:set>
                                  </p:childTnLst>
                                </p:cTn>
                              </p:par>
                            </p:childTnLst>
                          </p:cTn>
                        </p:par>
                        <p:par>
                          <p:cTn id="31" fill="hold">
                            <p:stCondLst>
                              <p:cond delay="900"/>
                            </p:stCondLst>
                            <p:childTnLst>
                              <p:par>
                                <p:cTn id="32" presetID="1" presetClass="entr" presetSubtype="0" fill="hold" grpId="0" nodeType="afterEffect">
                                  <p:stCondLst>
                                    <p:cond delay="150"/>
                                  </p:stCondLst>
                                  <p:childTnLst>
                                    <p:set>
                                      <p:cBhvr>
                                        <p:cTn id="33" dur="1" fill="hold">
                                          <p:stCondLst>
                                            <p:cond delay="0"/>
                                          </p:stCondLst>
                                        </p:cTn>
                                        <p:tgtEl>
                                          <p:spTgt spid="15"/>
                                        </p:tgtEl>
                                        <p:attrNameLst>
                                          <p:attrName>style.visibility</p:attrName>
                                        </p:attrNameLst>
                                      </p:cBhvr>
                                      <p:to>
                                        <p:strVal val="visible"/>
                                      </p:to>
                                    </p:set>
                                  </p:childTnLst>
                                </p:cTn>
                              </p:par>
                            </p:childTnLst>
                          </p:cTn>
                        </p:par>
                        <p:par>
                          <p:cTn id="34" fill="hold">
                            <p:stCondLst>
                              <p:cond delay="1050"/>
                            </p:stCondLst>
                            <p:childTnLst>
                              <p:par>
                                <p:cTn id="35" presetID="1" presetClass="entr" presetSubtype="0" fill="hold" grpId="0" nodeType="afterEffect">
                                  <p:stCondLst>
                                    <p:cond delay="150"/>
                                  </p:stCondLst>
                                  <p:childTnLst>
                                    <p:set>
                                      <p:cBhvr>
                                        <p:cTn id="36" dur="1" fill="hold">
                                          <p:stCondLst>
                                            <p:cond delay="0"/>
                                          </p:stCondLst>
                                        </p:cTn>
                                        <p:tgtEl>
                                          <p:spTgt spid="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1"/>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1"/>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18">
                                            <p:txEl>
                                              <p:pRg st="4" end="4"/>
                                            </p:txEl>
                                          </p:spTgt>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18">
                                            <p:txEl>
                                              <p:pRg st="5" end="5"/>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4"/>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3"/>
                                        </p:tgtEl>
                                        <p:attrNameLst>
                                          <p:attrName>style.visibility</p:attrName>
                                        </p:attrNameLst>
                                      </p:cBhvr>
                                      <p:to>
                                        <p:strVal val="visible"/>
                                      </p:to>
                                    </p:set>
                                  </p:childTnLst>
                                </p:cTn>
                              </p:par>
                              <p:par>
                                <p:cTn id="73" presetID="26" presetClass="emph" presetSubtype="0" fill="hold" grpId="1" nodeType="withEffect">
                                  <p:stCondLst>
                                    <p:cond delay="0"/>
                                  </p:stCondLst>
                                  <p:childTnLst>
                                    <p:animEffect transition="out" filter="fade">
                                      <p:cBhvr>
                                        <p:cTn id="74" dur="500" tmFilter="0, 0; .2, .5; .8, .5; 1, 0"/>
                                        <p:tgtEl>
                                          <p:spTgt spid="17"/>
                                        </p:tgtEl>
                                      </p:cBhvr>
                                    </p:animEffect>
                                    <p:animScale>
                                      <p:cBhvr>
                                        <p:cTn id="75" dur="250" autoRev="1" fill="hold"/>
                                        <p:tgtEl>
                                          <p:spTgt spid="17"/>
                                        </p:tgtEl>
                                      </p:cBhvr>
                                      <p:by x="105000" y="105000"/>
                                    </p:animScale>
                                  </p:childTnLst>
                                </p:cTn>
                              </p:par>
                              <p:par>
                                <p:cTn id="76" presetID="26" presetClass="emph" presetSubtype="0" fill="hold" grpId="1" nodeType="withEffect">
                                  <p:stCondLst>
                                    <p:cond delay="0"/>
                                  </p:stCondLst>
                                  <p:childTnLst>
                                    <p:animEffect transition="out" filter="fade">
                                      <p:cBhvr>
                                        <p:cTn id="77" dur="500" tmFilter="0, 0; .2, .5; .8, .5; 1, 0"/>
                                        <p:tgtEl>
                                          <p:spTgt spid="37"/>
                                        </p:tgtEl>
                                      </p:cBhvr>
                                    </p:animEffect>
                                    <p:animScale>
                                      <p:cBhvr>
                                        <p:cTn id="78" dur="250" autoRev="1" fill="hold"/>
                                        <p:tgtEl>
                                          <p:spTgt spid="37"/>
                                        </p:tgtEl>
                                      </p:cBhvr>
                                      <p:by x="105000" y="105000"/>
                                    </p:animScale>
                                  </p:childTnLst>
                                </p:cTn>
                              </p:par>
                            </p:childTnLst>
                          </p:cTn>
                        </p:par>
                      </p:childTnLst>
                    </p:cTn>
                  </p:par>
                  <p:par>
                    <p:cTn id="79" fill="hold">
                      <p:stCondLst>
                        <p:cond delay="indefinite"/>
                      </p:stCondLst>
                      <p:childTnLst>
                        <p:par>
                          <p:cTn id="80" fill="hold">
                            <p:stCondLst>
                              <p:cond delay="0"/>
                            </p:stCondLst>
                            <p:childTnLst>
                              <p:par>
                                <p:cTn id="81" presetID="26" presetClass="emph" presetSubtype="0" fill="hold" grpId="2" nodeType="clickEffect">
                                  <p:stCondLst>
                                    <p:cond delay="0"/>
                                  </p:stCondLst>
                                  <p:childTnLst>
                                    <p:animEffect transition="out" filter="fade">
                                      <p:cBhvr>
                                        <p:cTn id="82" dur="500" tmFilter="0, 0; .2, .5; .8, .5; 1, 0"/>
                                        <p:tgtEl>
                                          <p:spTgt spid="17"/>
                                        </p:tgtEl>
                                      </p:cBhvr>
                                    </p:animEffect>
                                    <p:animScale>
                                      <p:cBhvr>
                                        <p:cTn id="83" dur="250" autoRev="1" fill="hold"/>
                                        <p:tgtEl>
                                          <p:spTgt spid="17"/>
                                        </p:tgtEl>
                                      </p:cBhvr>
                                      <p:by x="105000" y="105000"/>
                                    </p:animScale>
                                  </p:childTnLst>
                                </p:cTn>
                              </p:par>
                              <p:par>
                                <p:cTn id="84" presetID="26" presetClass="emph" presetSubtype="0" fill="hold" grpId="1" nodeType="withEffect">
                                  <p:stCondLst>
                                    <p:cond delay="0"/>
                                  </p:stCondLst>
                                  <p:childTnLst>
                                    <p:animEffect transition="out" filter="fade">
                                      <p:cBhvr>
                                        <p:cTn id="85" dur="500" tmFilter="0, 0; .2, .5; .8, .5; 1, 0"/>
                                        <p:tgtEl>
                                          <p:spTgt spid="38"/>
                                        </p:tgtEl>
                                      </p:cBhvr>
                                    </p:animEffect>
                                    <p:animScale>
                                      <p:cBhvr>
                                        <p:cTn id="86" dur="250" autoRev="1" fill="hold"/>
                                        <p:tgtEl>
                                          <p:spTgt spid="38"/>
                                        </p:tgtEl>
                                      </p:cBhvr>
                                      <p:by x="105000" y="105000"/>
                                    </p:animScale>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18">
                                            <p:txEl>
                                              <p:pRg st="6" end="6"/>
                                            </p:txEl>
                                          </p:spTgt>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45"/>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46"/>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18">
                                            <p:txEl>
                                              <p:pRg st="7" end="7"/>
                                            </p:txEl>
                                          </p:spTgt>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nodeType="clickEffect">
                                  <p:stCondLst>
                                    <p:cond delay="0"/>
                                  </p:stCondLst>
                                  <p:childTnLst>
                                    <p:set>
                                      <p:cBhvr>
                                        <p:cTn id="100" dur="1" fill="hold">
                                          <p:stCondLst>
                                            <p:cond delay="0"/>
                                          </p:stCondLst>
                                        </p:cTn>
                                        <p:tgtEl>
                                          <p:spTgt spid="18">
                                            <p:txEl>
                                              <p:pRg st="8" end="8"/>
                                            </p:txEl>
                                          </p:spTgt>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13" grpId="0" animBg="1"/>
      <p:bldP spid="15" grpId="0" animBg="1"/>
      <p:bldP spid="17" grpId="0" animBg="1"/>
      <p:bldP spid="17" grpId="1" animBg="1"/>
      <p:bldP spid="17" grpId="2" animBg="1"/>
      <p:bldP spid="21" grpId="0" animBg="1"/>
      <p:bldP spid="22" grpId="0" animBg="1"/>
      <p:bldP spid="23" grpId="0" animBg="1"/>
      <p:bldP spid="24" grpId="0" animBg="1"/>
      <p:bldP spid="31" grpId="0"/>
      <p:bldP spid="32" grpId="0"/>
      <p:bldP spid="34" grpId="0" animBg="1"/>
      <p:bldP spid="35" grpId="0" animBg="1"/>
      <p:bldP spid="36" grpId="0" animBg="1"/>
      <p:bldP spid="37" grpId="0" animBg="1"/>
      <p:bldP spid="37" grpId="1" animBg="1"/>
      <p:bldP spid="38" grpId="0" animBg="1"/>
      <p:bldP spid="38" grpId="1" animBg="1"/>
      <p:bldP spid="39" grpId="0" animBg="1"/>
      <p:bldP spid="40" grpId="0" animBg="1"/>
      <p:bldP spid="41" grpId="0" animBg="1"/>
      <p:bldP spid="42" grpId="0" animBg="1"/>
      <p:bldP spid="4" grpId="0" animBg="1"/>
      <p:bldP spid="46" grpId="0" animBg="1"/>
      <p:bldP spid="43" grpId="0" animBg="1"/>
      <p:bldP spid="4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smtClean="0"/>
              <a:t>Optimization</a:t>
            </a:r>
            <a:r>
              <a:rPr lang="de-DE" dirty="0" smtClean="0"/>
              <a:t>: </a:t>
            </a:r>
            <a:r>
              <a:rPr lang="de-DE" dirty="0" err="1" smtClean="0"/>
              <a:t>Neighbor</a:t>
            </a:r>
            <a:r>
              <a:rPr lang="de-DE" dirty="0" smtClean="0"/>
              <a:t> Search</a:t>
            </a:r>
            <a:endParaRPr lang="de-DE" dirty="0"/>
          </a:p>
        </p:txBody>
      </p:sp>
      <p:pic>
        <p:nvPicPr>
          <p:cNvPr id="9" name="Content Placeholder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368" y="1715006"/>
            <a:ext cx="1081716" cy="1081716"/>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64266" y="1715006"/>
            <a:ext cx="3843702" cy="3843702"/>
          </a:xfrm>
          <a:prstGeom prst="rect">
            <a:avLst/>
          </a:prstGeom>
        </p:spPr>
      </p:pic>
      <p:sp>
        <p:nvSpPr>
          <p:cNvPr id="12" name="TextBox 11"/>
          <p:cNvSpPr txBox="1"/>
          <p:nvPr/>
        </p:nvSpPr>
        <p:spPr>
          <a:xfrm>
            <a:off x="407352" y="2773627"/>
            <a:ext cx="792205" cy="430887"/>
          </a:xfrm>
          <a:prstGeom prst="rect">
            <a:avLst/>
          </a:prstGeom>
        </p:spPr>
        <p:txBody>
          <a:bodyPr wrap="none" rtlCol="0">
            <a:spAutoFit/>
            <a:scene3d>
              <a:camera prst="orthographicFront"/>
              <a:lightRig rig="threePt" dir="t"/>
            </a:scene3d>
            <a:sp3d extrusionH="57150">
              <a:bevelT w="38100" h="38100"/>
            </a:sp3d>
          </a:bodyPr>
          <a:lstStyle/>
          <a:p>
            <a:pPr marL="0" marR="0" indent="0" defTabSz="914400" rtl="0" eaLnBrk="1" fontAlgn="auto" latinLnBrk="0" hangingPunct="1">
              <a:lnSpc>
                <a:spcPct val="100000"/>
              </a:lnSpc>
              <a:spcBef>
                <a:spcPct val="0"/>
              </a:spcBef>
              <a:spcAft>
                <a:spcPts val="0"/>
              </a:spcAft>
              <a:buClrTx/>
              <a:buSzTx/>
              <a:buFont typeface="Arial" pitchFamily="34" charset="0"/>
              <a:buNone/>
              <a:tabLst/>
            </a:pPr>
            <a:r>
              <a:rPr lang="de-DE" sz="2200" noProof="0" dirty="0" smtClean="0">
                <a:ln w="6350">
                  <a:noFill/>
                </a:ln>
                <a:latin typeface="Calibri" pitchFamily="34" charset="0"/>
                <a:ea typeface="+mj-ea"/>
                <a:cs typeface="+mj-cs"/>
              </a:rPr>
              <a:t>Input</a:t>
            </a:r>
            <a:endParaRPr lang="de-DE" sz="2200" noProof="0" dirty="0" smtClean="0">
              <a:ln w="6350">
                <a:noFill/>
              </a:ln>
              <a:latin typeface="Calibri" pitchFamily="34" charset="0"/>
              <a:ea typeface="+mj-ea"/>
              <a:cs typeface="+mj-cs"/>
            </a:endParaRPr>
          </a:p>
        </p:txBody>
      </p:sp>
      <p:sp>
        <p:nvSpPr>
          <p:cNvPr id="13" name="Content Placeholder 2"/>
          <p:cNvSpPr>
            <a:spLocks noGrp="1"/>
          </p:cNvSpPr>
          <p:nvPr>
            <p:ph idx="1"/>
          </p:nvPr>
        </p:nvSpPr>
        <p:spPr>
          <a:xfrm>
            <a:off x="6960096" y="1628800"/>
            <a:ext cx="5039904" cy="4943471"/>
          </a:xfrm>
        </p:spPr>
        <p:txBody>
          <a:bodyPr/>
          <a:lstStyle/>
          <a:p>
            <a:pPr marL="72000" indent="0">
              <a:spcBef>
                <a:spcPct val="0"/>
              </a:spcBef>
              <a:buNone/>
            </a:pPr>
            <a:r>
              <a:rPr lang="de-DE" sz="2200" dirty="0" err="1" smtClean="0">
                <a:ln w="6350">
                  <a:noFill/>
                </a:ln>
                <a:latin typeface="Calibri" pitchFamily="34" charset="0"/>
              </a:rPr>
              <a:t>Iterate</a:t>
            </a:r>
            <a:endParaRPr lang="de-DE" sz="2200" dirty="0" smtClean="0">
              <a:ln w="6350">
                <a:noFill/>
              </a:ln>
              <a:latin typeface="Calibri" pitchFamily="34" charset="0"/>
            </a:endParaRPr>
          </a:p>
          <a:p>
            <a:pPr marL="72000" indent="0">
              <a:spcBef>
                <a:spcPct val="0"/>
              </a:spcBef>
              <a:buNone/>
            </a:pPr>
            <a:r>
              <a:rPr lang="de-DE" sz="2200" dirty="0" err="1" smtClean="0">
                <a:ln w="6350">
                  <a:noFill/>
                </a:ln>
                <a:latin typeface="Calibri" pitchFamily="34" charset="0"/>
              </a:rPr>
              <a:t>For</a:t>
            </a:r>
            <a:r>
              <a:rPr lang="de-DE" sz="2200" dirty="0" smtClean="0">
                <a:ln w="6350">
                  <a:noFill/>
                </a:ln>
                <a:latin typeface="Calibri" pitchFamily="34" charset="0"/>
              </a:rPr>
              <a:t> </a:t>
            </a:r>
            <a:r>
              <a:rPr lang="de-DE" sz="2200" dirty="0" err="1" smtClean="0">
                <a:ln w="6350">
                  <a:noFill/>
                </a:ln>
                <a:latin typeface="Calibri" pitchFamily="34" charset="0"/>
              </a:rPr>
              <a:t>each</a:t>
            </a:r>
            <a:r>
              <a:rPr lang="de-DE" sz="2200" dirty="0" smtClean="0">
                <a:ln w="6350">
                  <a:noFill/>
                </a:ln>
                <a:latin typeface="Calibri" pitchFamily="34" charset="0"/>
              </a:rPr>
              <a:t> </a:t>
            </a:r>
            <a:r>
              <a:rPr lang="de-DE" sz="2200" dirty="0" err="1" smtClean="0">
                <a:ln w="6350">
                  <a:noFill/>
                </a:ln>
                <a:latin typeface="Calibri" pitchFamily="34" charset="0"/>
              </a:rPr>
              <a:t>entry</a:t>
            </a:r>
            <a:r>
              <a:rPr lang="de-DE" sz="2200" dirty="0" smtClean="0">
                <a:ln w="6350">
                  <a:noFill/>
                </a:ln>
                <a:latin typeface="Calibri" pitchFamily="34" charset="0"/>
              </a:rPr>
              <a:t> x:</a:t>
            </a:r>
          </a:p>
          <a:p>
            <a:pPr marL="72000" indent="0">
              <a:spcBef>
                <a:spcPct val="0"/>
              </a:spcBef>
              <a:buNone/>
            </a:pPr>
            <a:r>
              <a:rPr lang="de-DE" sz="2200" dirty="0">
                <a:ln w="6350">
                  <a:noFill/>
                </a:ln>
                <a:latin typeface="Calibri" pitchFamily="34" charset="0"/>
              </a:rPr>
              <a:t> </a:t>
            </a:r>
            <a:r>
              <a:rPr lang="de-DE" sz="2200" dirty="0" smtClean="0">
                <a:ln w="6350">
                  <a:noFill/>
                </a:ln>
                <a:latin typeface="Calibri" pitchFamily="34" charset="0"/>
              </a:rPr>
              <a:t>   Cache </a:t>
            </a:r>
            <a:r>
              <a:rPr lang="de-DE" sz="2200" dirty="0" err="1" smtClean="0">
                <a:ln w="6350">
                  <a:noFill/>
                </a:ln>
                <a:latin typeface="Calibri" pitchFamily="34" charset="0"/>
              </a:rPr>
              <a:t>x.coeffs</a:t>
            </a:r>
            <a:endParaRPr lang="de-DE" sz="2200" dirty="0">
              <a:ln w="6350">
                <a:noFill/>
              </a:ln>
              <a:latin typeface="Calibri" pitchFamily="34" charset="0"/>
            </a:endParaRPr>
          </a:p>
          <a:p>
            <a:pPr marL="72000" indent="0">
              <a:spcBef>
                <a:spcPct val="0"/>
              </a:spcBef>
              <a:buNone/>
            </a:pPr>
            <a:r>
              <a:rPr lang="de-DE" sz="2200" dirty="0" smtClean="0">
                <a:ln w="6350">
                  <a:noFill/>
                </a:ln>
                <a:latin typeface="Calibri" pitchFamily="34" charset="0"/>
              </a:rPr>
              <a:t>    </a:t>
            </a:r>
            <a:r>
              <a:rPr lang="de-DE" sz="2200" dirty="0" err="1" smtClean="0">
                <a:ln w="6350">
                  <a:noFill/>
                </a:ln>
                <a:latin typeface="Calibri" pitchFamily="34" charset="0"/>
              </a:rPr>
              <a:t>For</a:t>
            </a:r>
            <a:r>
              <a:rPr lang="de-DE" sz="2200" dirty="0" smtClean="0">
                <a:ln w="6350">
                  <a:noFill/>
                </a:ln>
                <a:latin typeface="Calibri" pitchFamily="34" charset="0"/>
              </a:rPr>
              <a:t> </a:t>
            </a:r>
            <a:r>
              <a:rPr lang="de-DE" sz="2200" dirty="0" err="1">
                <a:ln w="6350">
                  <a:noFill/>
                </a:ln>
                <a:latin typeface="Calibri" pitchFamily="34" charset="0"/>
              </a:rPr>
              <a:t>each</a:t>
            </a:r>
            <a:r>
              <a:rPr lang="de-DE" sz="2200" dirty="0">
                <a:ln w="6350">
                  <a:noFill/>
                </a:ln>
                <a:latin typeface="Calibri" pitchFamily="34" charset="0"/>
              </a:rPr>
              <a:t> </a:t>
            </a:r>
            <a:r>
              <a:rPr lang="de-DE" sz="2200" dirty="0" err="1">
                <a:ln w="6350">
                  <a:noFill/>
                </a:ln>
                <a:latin typeface="Calibri" pitchFamily="34" charset="0"/>
              </a:rPr>
              <a:t>neighbor</a:t>
            </a:r>
            <a:r>
              <a:rPr lang="de-DE" sz="2200" dirty="0">
                <a:ln w="6350">
                  <a:noFill/>
                </a:ln>
                <a:latin typeface="Calibri" pitchFamily="34" charset="0"/>
              </a:rPr>
              <a:t> </a:t>
            </a:r>
            <a:r>
              <a:rPr lang="de-DE" sz="2200" dirty="0" smtClean="0">
                <a:ln w="6350">
                  <a:noFill/>
                </a:ln>
                <a:latin typeface="Calibri" pitchFamily="34" charset="0"/>
              </a:rPr>
              <a:t>n:</a:t>
            </a:r>
          </a:p>
          <a:p>
            <a:pPr marL="324000" lvl="1" indent="0">
              <a:spcBef>
                <a:spcPct val="0"/>
              </a:spcBef>
              <a:buNone/>
            </a:pPr>
            <a:r>
              <a:rPr lang="de-DE" dirty="0" smtClean="0">
                <a:ln w="6350">
                  <a:noFill/>
                </a:ln>
                <a:latin typeface="Calibri" pitchFamily="34" charset="0"/>
              </a:rPr>
              <a:t>    </a:t>
            </a:r>
            <a:r>
              <a:rPr lang="de-DE" dirty="0" err="1" smtClean="0">
                <a:ln w="6350">
                  <a:noFill/>
                </a:ln>
                <a:latin typeface="Calibri" pitchFamily="34" charset="0"/>
              </a:rPr>
              <a:t>If</a:t>
            </a:r>
            <a:r>
              <a:rPr lang="de-DE" dirty="0" smtClean="0">
                <a:ln w="6350">
                  <a:noFill/>
                </a:ln>
                <a:latin typeface="Calibri" pitchFamily="34" charset="0"/>
              </a:rPr>
              <a:t> </a:t>
            </a:r>
            <a:r>
              <a:rPr lang="de-DE" dirty="0">
                <a:ln w="6350">
                  <a:noFill/>
                </a:ln>
                <a:latin typeface="Calibri" pitchFamily="34" charset="0"/>
              </a:rPr>
              <a:t>Error(</a:t>
            </a:r>
            <a:r>
              <a:rPr lang="de-DE" dirty="0" err="1">
                <a:ln w="6350">
                  <a:noFill/>
                </a:ln>
                <a:latin typeface="Calibri" pitchFamily="34" charset="0"/>
              </a:rPr>
              <a:t>n.coeffs</a:t>
            </a:r>
            <a:r>
              <a:rPr lang="de-DE" dirty="0">
                <a:ln w="6350">
                  <a:noFill/>
                </a:ln>
                <a:latin typeface="Calibri" pitchFamily="34" charset="0"/>
              </a:rPr>
              <a:t>, </a:t>
            </a:r>
            <a:r>
              <a:rPr lang="de-DE" dirty="0" err="1">
                <a:ln w="6350">
                  <a:noFill/>
                </a:ln>
                <a:latin typeface="Calibri" pitchFamily="34" charset="0"/>
              </a:rPr>
              <a:t>x.target</a:t>
            </a:r>
            <a:r>
              <a:rPr lang="de-DE" dirty="0">
                <a:ln w="6350">
                  <a:noFill/>
                </a:ln>
                <a:latin typeface="Calibri" pitchFamily="34" charset="0"/>
              </a:rPr>
              <a:t>) </a:t>
            </a:r>
            <a:r>
              <a:rPr lang="de-DE" dirty="0" smtClean="0">
                <a:ln w="6350">
                  <a:noFill/>
                </a:ln>
                <a:latin typeface="Calibri" pitchFamily="34" charset="0"/>
              </a:rPr>
              <a:t>&lt;</a:t>
            </a:r>
          </a:p>
          <a:p>
            <a:pPr marL="324000" lvl="1" indent="0">
              <a:spcBef>
                <a:spcPct val="0"/>
              </a:spcBef>
              <a:buNone/>
            </a:pPr>
            <a:r>
              <a:rPr lang="de-DE" dirty="0">
                <a:ln w="6350">
                  <a:noFill/>
                </a:ln>
                <a:latin typeface="Calibri" pitchFamily="34" charset="0"/>
              </a:rPr>
              <a:t> </a:t>
            </a:r>
            <a:r>
              <a:rPr lang="de-DE" dirty="0" smtClean="0">
                <a:ln w="6350">
                  <a:noFill/>
                </a:ln>
                <a:latin typeface="Calibri" pitchFamily="34" charset="0"/>
              </a:rPr>
              <a:t>       </a:t>
            </a:r>
            <a:r>
              <a:rPr lang="de-DE" dirty="0" smtClean="0">
                <a:ln w="6350">
                  <a:noFill/>
                </a:ln>
                <a:latin typeface="Calibri" pitchFamily="34" charset="0"/>
              </a:rPr>
              <a:t>Error(</a:t>
            </a:r>
            <a:r>
              <a:rPr lang="de-DE" dirty="0" err="1" smtClean="0">
                <a:ln w="6350">
                  <a:noFill/>
                </a:ln>
                <a:latin typeface="Calibri" pitchFamily="34" charset="0"/>
              </a:rPr>
              <a:t>x.coeffs</a:t>
            </a:r>
            <a:r>
              <a:rPr lang="de-DE" dirty="0">
                <a:ln w="6350">
                  <a:noFill/>
                </a:ln>
                <a:latin typeface="Calibri" pitchFamily="34" charset="0"/>
              </a:rPr>
              <a:t>, </a:t>
            </a:r>
            <a:r>
              <a:rPr lang="de-DE" dirty="0" err="1">
                <a:ln w="6350">
                  <a:noFill/>
                </a:ln>
                <a:latin typeface="Calibri" pitchFamily="34" charset="0"/>
              </a:rPr>
              <a:t>x.target</a:t>
            </a:r>
            <a:r>
              <a:rPr lang="de-DE" dirty="0">
                <a:ln w="6350">
                  <a:noFill/>
                </a:ln>
                <a:latin typeface="Calibri" pitchFamily="34" charset="0"/>
              </a:rPr>
              <a:t>) * </a:t>
            </a:r>
            <a:r>
              <a:rPr lang="de-DE" dirty="0" smtClean="0">
                <a:ln w="6350">
                  <a:noFill/>
                </a:ln>
                <a:latin typeface="Calibri" pitchFamily="34" charset="0"/>
              </a:rPr>
              <a:t>k:</a:t>
            </a:r>
            <a:endParaRPr lang="de-DE" dirty="0" smtClean="0">
              <a:ln w="6350">
                <a:noFill/>
              </a:ln>
              <a:latin typeface="Calibri" pitchFamily="34" charset="0"/>
            </a:endParaRPr>
          </a:p>
          <a:p>
            <a:pPr marL="576000" lvl="2" indent="0">
              <a:spcBef>
                <a:spcPct val="0"/>
              </a:spcBef>
              <a:buNone/>
            </a:pPr>
            <a:r>
              <a:rPr lang="de-DE" dirty="0" smtClean="0">
                <a:ln w="6350">
                  <a:noFill/>
                </a:ln>
                <a:latin typeface="Calibri" pitchFamily="34" charset="0"/>
              </a:rPr>
              <a:t>    </a:t>
            </a:r>
            <a:r>
              <a:rPr lang="de-DE" dirty="0" smtClean="0">
                <a:ln w="6350">
                  <a:noFill/>
                </a:ln>
                <a:latin typeface="Calibri" pitchFamily="34" charset="0"/>
              </a:rPr>
              <a:t>  </a:t>
            </a:r>
            <a:r>
              <a:rPr lang="de-DE" dirty="0" err="1" smtClean="0">
                <a:ln w="6350">
                  <a:noFill/>
                </a:ln>
                <a:latin typeface="Calibri" pitchFamily="34" charset="0"/>
              </a:rPr>
              <a:t>x.coeffs</a:t>
            </a:r>
            <a:r>
              <a:rPr lang="de-DE" dirty="0" smtClean="0">
                <a:ln w="6350">
                  <a:noFill/>
                </a:ln>
                <a:latin typeface="Calibri" pitchFamily="34" charset="0"/>
              </a:rPr>
              <a:t> </a:t>
            </a:r>
            <a:r>
              <a:rPr lang="de-DE" dirty="0">
                <a:ln w="6350">
                  <a:noFill/>
                </a:ln>
                <a:latin typeface="Calibri" pitchFamily="34" charset="0"/>
              </a:rPr>
              <a:t>= </a:t>
            </a:r>
            <a:r>
              <a:rPr lang="de-DE" dirty="0" err="1" smtClean="0">
                <a:ln w="6350">
                  <a:noFill/>
                </a:ln>
                <a:latin typeface="Calibri" pitchFamily="34" charset="0"/>
              </a:rPr>
              <a:t>n.coeffs</a:t>
            </a:r>
            <a:endParaRPr lang="de-DE" dirty="0">
              <a:ln w="6350">
                <a:noFill/>
              </a:ln>
              <a:latin typeface="Calibri" pitchFamily="34" charset="0"/>
            </a:endParaRPr>
          </a:p>
          <a:p>
            <a:pPr marL="576000" lvl="2" indent="0">
              <a:spcBef>
                <a:spcPct val="0"/>
              </a:spcBef>
              <a:buNone/>
            </a:pPr>
            <a:r>
              <a:rPr lang="de-DE" dirty="0" smtClean="0">
                <a:ln w="6350">
                  <a:noFill/>
                </a:ln>
                <a:latin typeface="Calibri" pitchFamily="34" charset="0"/>
              </a:rPr>
              <a:t>    </a:t>
            </a:r>
            <a:r>
              <a:rPr lang="de-DE" dirty="0" smtClean="0">
                <a:ln w="6350">
                  <a:noFill/>
                </a:ln>
                <a:latin typeface="Calibri" pitchFamily="34" charset="0"/>
              </a:rPr>
              <a:t>  Run </a:t>
            </a:r>
            <a:r>
              <a:rPr lang="de-DE" dirty="0" smtClean="0">
                <a:ln w="6350">
                  <a:noFill/>
                </a:ln>
                <a:latin typeface="Calibri" pitchFamily="34" charset="0"/>
              </a:rPr>
              <a:t>Ceres</a:t>
            </a:r>
            <a:endParaRPr lang="de-DE" dirty="0">
              <a:ln w="6350">
                <a:noFill/>
              </a:ln>
              <a:latin typeface="Calibri" pitchFamily="34" charset="0"/>
            </a:endParaRPr>
          </a:p>
          <a:p>
            <a:pPr marL="72000" indent="0">
              <a:spcBef>
                <a:spcPct val="0"/>
              </a:spcBef>
              <a:buNone/>
            </a:pPr>
            <a:r>
              <a:rPr lang="de-DE" sz="2200" dirty="0" smtClean="0">
                <a:ln w="6350">
                  <a:noFill/>
                </a:ln>
                <a:latin typeface="Calibri" pitchFamily="34" charset="0"/>
              </a:rPr>
              <a:t>    </a:t>
            </a:r>
            <a:r>
              <a:rPr lang="de-DE" sz="2200" dirty="0" err="1" smtClean="0">
                <a:ln w="6350">
                  <a:noFill/>
                </a:ln>
                <a:latin typeface="Calibri" pitchFamily="34" charset="0"/>
              </a:rPr>
              <a:t>If</a:t>
            </a:r>
            <a:r>
              <a:rPr lang="de-DE" sz="2200" dirty="0" smtClean="0">
                <a:ln w="6350">
                  <a:noFill/>
                </a:ln>
                <a:latin typeface="Calibri" pitchFamily="34" charset="0"/>
              </a:rPr>
              <a:t> </a:t>
            </a:r>
            <a:r>
              <a:rPr lang="de-DE" sz="2200" dirty="0" err="1">
                <a:ln w="6350">
                  <a:noFill/>
                </a:ln>
                <a:latin typeface="Calibri" pitchFamily="34" charset="0"/>
              </a:rPr>
              <a:t>worse</a:t>
            </a:r>
            <a:r>
              <a:rPr lang="de-DE" sz="2200" dirty="0">
                <a:ln w="6350">
                  <a:noFill/>
                </a:ln>
                <a:latin typeface="Calibri" pitchFamily="34" charset="0"/>
              </a:rPr>
              <a:t>: </a:t>
            </a:r>
            <a:r>
              <a:rPr lang="de-DE" sz="2200" dirty="0" err="1">
                <a:ln w="6350">
                  <a:noFill/>
                </a:ln>
                <a:latin typeface="Calibri" pitchFamily="34" charset="0"/>
              </a:rPr>
              <a:t>reset</a:t>
            </a:r>
            <a:r>
              <a:rPr lang="de-DE" sz="2200" dirty="0">
                <a:ln w="6350">
                  <a:noFill/>
                </a:ln>
                <a:latin typeface="Calibri" pitchFamily="34" charset="0"/>
              </a:rPr>
              <a:t> </a:t>
            </a:r>
            <a:r>
              <a:rPr lang="de-DE" sz="2200" dirty="0" err="1">
                <a:ln w="6350">
                  <a:noFill/>
                </a:ln>
                <a:latin typeface="Calibri" pitchFamily="34" charset="0"/>
              </a:rPr>
              <a:t>coefficients</a:t>
            </a:r>
            <a:endParaRPr lang="de-DE" sz="2200" dirty="0">
              <a:ln w="6350">
                <a:noFill/>
              </a:ln>
              <a:latin typeface="Calibri" pitchFamily="34" charset="0"/>
            </a:endParaRPr>
          </a:p>
          <a:p>
            <a:endParaRPr lang="de-DE" dirty="0"/>
          </a:p>
        </p:txBody>
      </p:sp>
      <p:sp>
        <p:nvSpPr>
          <p:cNvPr id="15" name="TextBox 14"/>
          <p:cNvSpPr txBox="1"/>
          <p:nvPr/>
        </p:nvSpPr>
        <p:spPr>
          <a:xfrm>
            <a:off x="1964266" y="5546727"/>
            <a:ext cx="2513830"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noProof="0" dirty="0" err="1" smtClean="0">
                <a:ln w="6350">
                  <a:noFill/>
                </a:ln>
                <a:latin typeface="Calibri" pitchFamily="34" charset="0"/>
                <a:ea typeface="+mj-ea"/>
                <a:cs typeface="+mj-cs"/>
              </a:rPr>
              <a:t>Seed</a:t>
            </a:r>
            <a:r>
              <a:rPr lang="de-DE" sz="2200" noProof="0" dirty="0" smtClean="0">
                <a:ln w="6350">
                  <a:noFill/>
                </a:ln>
                <a:latin typeface="Calibri" pitchFamily="34" charset="0"/>
                <a:ea typeface="+mj-ea"/>
                <a:cs typeface="+mj-cs"/>
              </a:rPr>
              <a:t> </a:t>
            </a:r>
            <a:r>
              <a:rPr lang="de-DE" sz="2200" noProof="0" dirty="0" err="1" smtClean="0">
                <a:ln w="6350">
                  <a:noFill/>
                </a:ln>
                <a:latin typeface="Calibri" pitchFamily="34" charset="0"/>
                <a:ea typeface="+mj-ea"/>
                <a:cs typeface="+mj-cs"/>
              </a:rPr>
              <a:t>with</a:t>
            </a:r>
            <a:r>
              <a:rPr lang="de-DE" sz="2200" noProof="0" dirty="0" smtClean="0">
                <a:ln w="6350">
                  <a:noFill/>
                </a:ln>
                <a:latin typeface="Calibri" pitchFamily="34" charset="0"/>
                <a:ea typeface="+mj-ea"/>
                <a:cs typeface="+mj-cs"/>
              </a:rPr>
              <a:t> </a:t>
            </a:r>
            <a:r>
              <a:rPr lang="de-DE" sz="2200" noProof="0" dirty="0" err="1" smtClean="0">
                <a:ln w="6350">
                  <a:noFill/>
                </a:ln>
                <a:latin typeface="Calibri" pitchFamily="34" charset="0"/>
                <a:ea typeface="+mj-ea"/>
                <a:cs typeface="+mj-cs"/>
              </a:rPr>
              <a:t>neighbors</a:t>
            </a:r>
            <a:endParaRPr lang="de-DE" sz="2200" noProof="0" dirty="0" smtClean="0">
              <a:ln w="6350">
                <a:noFill/>
              </a:ln>
              <a:latin typeface="Calibri" pitchFamily="34" charset="0"/>
              <a:ea typeface="+mj-ea"/>
              <a:cs typeface="+mj-cs"/>
            </a:endParaRPr>
          </a:p>
        </p:txBody>
      </p:sp>
    </p:spTree>
    <p:extLst>
      <p:ext uri="{BB962C8B-B14F-4D97-AF65-F5344CB8AC3E}">
        <p14:creationId xmlns:p14="http://schemas.microsoft.com/office/powerpoint/2010/main" val="67977633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4266" y="1700807"/>
            <a:ext cx="3843702" cy="3843702"/>
          </a:xfrm>
          <a:prstGeom prst="rect">
            <a:avLst/>
          </a:prstGeom>
        </p:spPr>
      </p:pic>
      <p:sp>
        <p:nvSpPr>
          <p:cNvPr id="2" name="Title 1"/>
          <p:cNvSpPr>
            <a:spLocks noGrp="1"/>
          </p:cNvSpPr>
          <p:nvPr>
            <p:ph type="title"/>
          </p:nvPr>
        </p:nvSpPr>
        <p:spPr/>
        <p:txBody>
          <a:bodyPr/>
          <a:lstStyle/>
          <a:p>
            <a:r>
              <a:rPr lang="de-DE" smtClean="0"/>
              <a:t>Reconstruction </a:t>
            </a:r>
            <a:r>
              <a:rPr lang="de-DE" dirty="0" smtClean="0"/>
              <a:t>Error</a:t>
            </a:r>
            <a:endParaRPr lang="de-DE" dirty="0"/>
          </a:p>
        </p:txBody>
      </p:sp>
      <p:sp>
        <p:nvSpPr>
          <p:cNvPr id="8" name="TextBox 7"/>
          <p:cNvSpPr txBox="1"/>
          <p:nvPr/>
        </p:nvSpPr>
        <p:spPr>
          <a:xfrm>
            <a:off x="1964266" y="5546728"/>
            <a:ext cx="2068515" cy="430887"/>
          </a:xfrm>
          <a:prstGeom prst="rect">
            <a:avLst/>
          </a:prstGeom>
          <a:noFill/>
        </p:spPr>
        <p:txBody>
          <a:bodyPr wrap="none" rtlCol="0">
            <a:spAutoFit/>
          </a:bodyPr>
          <a:lstStyle/>
          <a:p>
            <a:r>
              <a:rPr lang="de-DE" sz="2200" dirty="0" err="1" smtClean="0"/>
              <a:t>Reflectance</a:t>
            </a:r>
            <a:r>
              <a:rPr lang="de-DE" sz="2200" dirty="0" smtClean="0"/>
              <a:t> </a:t>
            </a:r>
            <a:r>
              <a:rPr lang="de-DE" sz="2200" dirty="0" err="1" smtClean="0"/>
              <a:t>only</a:t>
            </a:r>
            <a:endParaRPr lang="de-DE" sz="2200" dirty="0"/>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7421" y="1700806"/>
            <a:ext cx="3843702" cy="3843702"/>
          </a:xfrm>
          <a:prstGeom prst="rect">
            <a:avLst/>
          </a:prstGeom>
        </p:spPr>
      </p:pic>
      <p:sp>
        <p:nvSpPr>
          <p:cNvPr id="10" name="TextBox 9"/>
          <p:cNvSpPr txBox="1"/>
          <p:nvPr/>
        </p:nvSpPr>
        <p:spPr>
          <a:xfrm>
            <a:off x="6171413" y="5546728"/>
            <a:ext cx="3287888" cy="769441"/>
          </a:xfrm>
          <a:prstGeom prst="rect">
            <a:avLst/>
          </a:prstGeom>
          <a:noFill/>
        </p:spPr>
        <p:txBody>
          <a:bodyPr wrap="none" rtlCol="0">
            <a:spAutoFit/>
          </a:bodyPr>
          <a:lstStyle/>
          <a:p>
            <a:r>
              <a:rPr lang="de-DE" sz="2200" dirty="0" err="1" smtClean="0"/>
              <a:t>Reflectance</a:t>
            </a:r>
            <a:r>
              <a:rPr lang="de-DE" sz="2200" dirty="0" smtClean="0"/>
              <a:t> + </a:t>
            </a:r>
            <a:r>
              <a:rPr lang="de-DE" sz="2200" dirty="0" err="1" smtClean="0"/>
              <a:t>Fluorescence</a:t>
            </a:r>
            <a:endParaRPr lang="de-DE" sz="2200" dirty="0" smtClean="0"/>
          </a:p>
          <a:p>
            <a:r>
              <a:rPr lang="de-DE" sz="2200" dirty="0" smtClean="0"/>
              <a:t>2h 43min</a:t>
            </a:r>
            <a:endParaRPr lang="de-DE" sz="2200" dirty="0"/>
          </a:p>
        </p:txBody>
      </p:sp>
      <p:sp>
        <p:nvSpPr>
          <p:cNvPr id="5" name="Right Brace 4"/>
          <p:cNvSpPr/>
          <p:nvPr/>
        </p:nvSpPr>
        <p:spPr>
          <a:xfrm>
            <a:off x="10021123" y="1700807"/>
            <a:ext cx="467365" cy="3843701"/>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dirty="0"/>
          </a:p>
        </p:txBody>
      </p:sp>
      <p:sp>
        <p:nvSpPr>
          <p:cNvPr id="6" name="TextBox 5"/>
          <p:cNvSpPr txBox="1"/>
          <p:nvPr/>
        </p:nvSpPr>
        <p:spPr>
          <a:xfrm>
            <a:off x="10617668" y="3407213"/>
            <a:ext cx="1347420"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32 </a:t>
            </a:r>
            <a:r>
              <a:rPr kumimoji="0" lang="de-DE" sz="2200" kern="1200" noProof="0" dirty="0" err="1" smtClean="0">
                <a:ln w="6350">
                  <a:noFill/>
                </a:ln>
                <a:latin typeface="Calibri" pitchFamily="34" charset="0"/>
                <a:ea typeface="+mj-ea"/>
                <a:cs typeface="+mj-cs"/>
              </a:rPr>
              <a:t>entries</a:t>
            </a:r>
            <a:endParaRPr kumimoji="0" lang="de-DE" sz="2200" kern="1200" noProof="0" dirty="0" smtClean="0">
              <a:ln w="6350">
                <a:noFill/>
              </a:ln>
              <a:latin typeface="Calibri" pitchFamily="34" charset="0"/>
              <a:ea typeface="+mj-ea"/>
              <a:cs typeface="+mj-cs"/>
            </a:endParaRPr>
          </a:p>
        </p:txBody>
      </p:sp>
      <p:pic>
        <p:nvPicPr>
          <p:cNvPr id="13" name="Content Placeholder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7368" y="1715006"/>
            <a:ext cx="1081716" cy="1081716"/>
          </a:xfrm>
          <a:prstGeom prst="rect">
            <a:avLst/>
          </a:prstGeom>
        </p:spPr>
      </p:pic>
      <p:sp>
        <p:nvSpPr>
          <p:cNvPr id="14" name="TextBox 13"/>
          <p:cNvSpPr txBox="1"/>
          <p:nvPr/>
        </p:nvSpPr>
        <p:spPr>
          <a:xfrm>
            <a:off x="407352" y="2773627"/>
            <a:ext cx="792205" cy="430887"/>
          </a:xfrm>
          <a:prstGeom prst="rect">
            <a:avLst/>
          </a:prstGeom>
        </p:spPr>
        <p:txBody>
          <a:bodyPr wrap="none" rtlCol="0">
            <a:spAutoFit/>
            <a:scene3d>
              <a:camera prst="orthographicFront"/>
              <a:lightRig rig="threePt" dir="t"/>
            </a:scene3d>
            <a:sp3d extrusionH="57150">
              <a:bevelT w="38100" h="38100"/>
            </a:sp3d>
          </a:bodyPr>
          <a:lstStyle/>
          <a:p>
            <a:pPr marL="0" marR="0" indent="0" defTabSz="914400" rtl="0" eaLnBrk="1" fontAlgn="auto" latinLnBrk="0" hangingPunct="1">
              <a:lnSpc>
                <a:spcPct val="100000"/>
              </a:lnSpc>
              <a:spcBef>
                <a:spcPct val="0"/>
              </a:spcBef>
              <a:spcAft>
                <a:spcPts val="0"/>
              </a:spcAft>
              <a:buClrTx/>
              <a:buSzTx/>
              <a:buFont typeface="Arial" pitchFamily="34" charset="0"/>
              <a:buNone/>
              <a:tabLst/>
            </a:pPr>
            <a:r>
              <a:rPr lang="de-DE" sz="2200" noProof="0" dirty="0" smtClean="0">
                <a:ln w="6350">
                  <a:noFill/>
                </a:ln>
                <a:latin typeface="Calibri" pitchFamily="34" charset="0"/>
                <a:ea typeface="+mj-ea"/>
                <a:cs typeface="+mj-cs"/>
              </a:rPr>
              <a:t>Input</a:t>
            </a:r>
            <a:endParaRPr lang="de-DE" sz="2200" noProof="0" dirty="0" smtClean="0">
              <a:ln w="6350">
                <a:noFill/>
              </a:ln>
              <a:latin typeface="Calibri" pitchFamily="34" charset="0"/>
              <a:ea typeface="+mj-ea"/>
              <a:cs typeface="+mj-cs"/>
            </a:endParaRPr>
          </a:p>
        </p:txBody>
      </p:sp>
    </p:spTree>
    <p:extLst>
      <p:ext uri="{BB962C8B-B14F-4D97-AF65-F5344CB8AC3E}">
        <p14:creationId xmlns:p14="http://schemas.microsoft.com/office/powerpoint/2010/main" val="40694096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smtClean="0"/>
              <a:t>sRGB</a:t>
            </a:r>
            <a:r>
              <a:rPr lang="de-DE" dirty="0" smtClean="0"/>
              <a:t> </a:t>
            </a:r>
            <a:r>
              <a:rPr lang="de-DE" dirty="0" err="1" smtClean="0"/>
              <a:t>vs</a:t>
            </a:r>
            <a:r>
              <a:rPr lang="de-DE" dirty="0" smtClean="0"/>
              <a:t> </a:t>
            </a:r>
            <a:r>
              <a:rPr lang="de-DE" dirty="0" err="1" smtClean="0"/>
              <a:t>MacAdam</a:t>
            </a:r>
            <a:endParaRPr lang="de-DE" dirty="0"/>
          </a:p>
        </p:txBody>
      </p:sp>
      <p:pic>
        <p:nvPicPr>
          <p:cNvPr id="5" name="srgb.gif" descr="srgb.gif"/>
          <p:cNvPicPr>
            <a:picLocks/>
          </p:cNvPicPr>
          <p:nvPr/>
        </p:nvPicPr>
        <p:blipFill>
          <a:blip r:embed="rId3">
            <a:extLst/>
          </a:blip>
          <a:stretch>
            <a:fillRect/>
          </a:stretch>
        </p:blipFill>
        <p:spPr>
          <a:xfrm>
            <a:off x="407368" y="980728"/>
            <a:ext cx="7800216" cy="5535303"/>
          </a:xfrm>
          <a:prstGeom prst="rect">
            <a:avLst/>
          </a:prstGeom>
          <a:ln w="12700">
            <a:miter lim="400000"/>
          </a:ln>
        </p:spPr>
      </p:pic>
      <p:pic>
        <p:nvPicPr>
          <p:cNvPr id="21" name="Picture 20"/>
          <p:cNvPicPr>
            <a:picLocks noChangeAspect="1"/>
          </p:cNvPicPr>
          <p:nvPr/>
        </p:nvPicPr>
        <p:blipFill rotWithShape="1">
          <a:blip r:embed="rId4" cstate="print">
            <a:extLst>
              <a:ext uri="{28A0092B-C50C-407E-A947-70E740481C1C}">
                <a14:useLocalDpi xmlns:a14="http://schemas.microsoft.com/office/drawing/2010/main" val="0"/>
              </a:ext>
            </a:extLst>
          </a:blip>
          <a:srcRect r="13194"/>
          <a:stretch/>
        </p:blipFill>
        <p:spPr>
          <a:xfrm>
            <a:off x="8540473" y="2075482"/>
            <a:ext cx="3316167" cy="3820223"/>
          </a:xfrm>
          <a:prstGeom prst="rect">
            <a:avLst/>
          </a:prstGeom>
        </p:spPr>
      </p:pic>
      <p:sp>
        <p:nvSpPr>
          <p:cNvPr id="22" name="Isosceles Triangle 21"/>
          <p:cNvSpPr/>
          <p:nvPr/>
        </p:nvSpPr>
        <p:spPr>
          <a:xfrm rot="19863465">
            <a:off x="8633910" y="3466569"/>
            <a:ext cx="2338755" cy="1697336"/>
          </a:xfrm>
          <a:prstGeom prst="triangle">
            <a:avLst>
              <a:gd name="adj" fmla="val 70982"/>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4" name="Straight Connector 23"/>
          <p:cNvCxnSpPr/>
          <p:nvPr/>
        </p:nvCxnSpPr>
        <p:spPr>
          <a:xfrm>
            <a:off x="10116531" y="2392313"/>
            <a:ext cx="44396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10568695" y="2131192"/>
            <a:ext cx="829394" cy="83099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400" kern="1200" noProof="0" dirty="0" err="1" smtClean="0">
                <a:ln w="6350">
                  <a:noFill/>
                </a:ln>
                <a:latin typeface="Calibri" pitchFamily="34" charset="0"/>
                <a:ea typeface="+mj-ea"/>
                <a:cs typeface="+mj-cs"/>
              </a:rPr>
              <a:t>sRGB</a:t>
            </a:r>
            <a:endParaRPr kumimoji="0" lang="de-DE" sz="2400" kern="1200" noProof="0" dirty="0" smtClean="0">
              <a:ln w="6350">
                <a:noFill/>
              </a:ln>
              <a:latin typeface="Calibri" pitchFamily="34" charset="0"/>
              <a:ea typeface="+mj-ea"/>
              <a:cs typeface="+mj-cs"/>
            </a:endParaRPr>
          </a:p>
          <a:p>
            <a:pPr marL="0" marR="0" indent="0" algn="l" defTabSz="914400" rtl="0" eaLnBrk="1" fontAlgn="auto" latinLnBrk="0" hangingPunct="1">
              <a:lnSpc>
                <a:spcPct val="100000"/>
              </a:lnSpc>
              <a:spcBef>
                <a:spcPct val="0"/>
              </a:spcBef>
              <a:spcAft>
                <a:spcPts val="0"/>
              </a:spcAft>
              <a:buClrTx/>
              <a:buSzTx/>
              <a:buFont typeface="Arial" pitchFamily="34" charset="0"/>
              <a:buNone/>
              <a:tabLst/>
            </a:pPr>
            <a:endParaRPr kumimoji="0" lang="de-DE" sz="2400" kern="1200" noProof="0" dirty="0" smtClean="0">
              <a:ln w="6350">
                <a:noFill/>
              </a:ln>
              <a:latin typeface="Calibri" pitchFamily="34" charset="0"/>
              <a:ea typeface="+mj-ea"/>
              <a:cs typeface="+mj-cs"/>
            </a:endParaRPr>
          </a:p>
        </p:txBody>
      </p:sp>
    </p:spTree>
    <p:extLst>
      <p:ext uri="{BB962C8B-B14F-4D97-AF65-F5344CB8AC3E}">
        <p14:creationId xmlns:p14="http://schemas.microsoft.com/office/powerpoint/2010/main" val="2000012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1262" y="1703026"/>
            <a:ext cx="3843702" cy="3843702"/>
          </a:xfrm>
          <a:prstGeom prst="rect">
            <a:avLst/>
          </a:prstGeom>
        </p:spPr>
      </p:pic>
      <p:sp>
        <p:nvSpPr>
          <p:cNvPr id="2" name="Title 1"/>
          <p:cNvSpPr>
            <a:spLocks noGrp="1"/>
          </p:cNvSpPr>
          <p:nvPr>
            <p:ph type="title"/>
          </p:nvPr>
        </p:nvSpPr>
        <p:spPr/>
        <p:txBody>
          <a:bodyPr/>
          <a:lstStyle/>
          <a:p>
            <a:r>
              <a:rPr lang="de-DE" dirty="0" smtClean="0"/>
              <a:t>RGB Color Cube: </a:t>
            </a:r>
            <a:r>
              <a:rPr lang="de-DE" dirty="0" err="1" smtClean="0"/>
              <a:t>Reconstruction</a:t>
            </a:r>
            <a:r>
              <a:rPr lang="de-DE" dirty="0" smtClean="0"/>
              <a:t> Error</a:t>
            </a:r>
            <a:endParaRPr lang="de-DE" dirty="0"/>
          </a:p>
        </p:txBody>
      </p:sp>
      <p:sp>
        <p:nvSpPr>
          <p:cNvPr id="8" name="TextBox 7"/>
          <p:cNvSpPr txBox="1"/>
          <p:nvPr/>
        </p:nvSpPr>
        <p:spPr>
          <a:xfrm>
            <a:off x="1964266" y="5546728"/>
            <a:ext cx="3898631" cy="769441"/>
          </a:xfrm>
          <a:prstGeom prst="rect">
            <a:avLst/>
          </a:prstGeom>
          <a:noFill/>
        </p:spPr>
        <p:txBody>
          <a:bodyPr wrap="none" rtlCol="0">
            <a:spAutoFit/>
          </a:bodyPr>
          <a:lstStyle/>
          <a:p>
            <a:r>
              <a:rPr lang="de-DE" sz="2200" dirty="0" err="1" smtClean="0"/>
              <a:t>Reflectance</a:t>
            </a:r>
            <a:r>
              <a:rPr lang="de-DE" sz="2200" dirty="0" smtClean="0"/>
              <a:t> + </a:t>
            </a:r>
            <a:r>
              <a:rPr lang="de-DE" sz="2200" dirty="0" err="1" smtClean="0"/>
              <a:t>Fluorescence</a:t>
            </a:r>
            <a:r>
              <a:rPr lang="de-DE" sz="2200" dirty="0" smtClean="0"/>
              <a:t> + UV</a:t>
            </a:r>
          </a:p>
          <a:p>
            <a:r>
              <a:rPr lang="de-DE" sz="2200" dirty="0" smtClean="0"/>
              <a:t>2h 43min</a:t>
            </a:r>
            <a:endParaRPr lang="de-DE" sz="2200" dirty="0"/>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7421" y="1700806"/>
            <a:ext cx="3843702" cy="3843702"/>
          </a:xfrm>
          <a:prstGeom prst="rect">
            <a:avLst/>
          </a:prstGeom>
        </p:spPr>
      </p:pic>
      <p:sp>
        <p:nvSpPr>
          <p:cNvPr id="10" name="TextBox 9"/>
          <p:cNvSpPr txBox="1"/>
          <p:nvPr/>
        </p:nvSpPr>
        <p:spPr>
          <a:xfrm>
            <a:off x="6171413" y="5546728"/>
            <a:ext cx="4124655" cy="769441"/>
          </a:xfrm>
          <a:prstGeom prst="rect">
            <a:avLst/>
          </a:prstGeom>
          <a:noFill/>
        </p:spPr>
        <p:txBody>
          <a:bodyPr wrap="none" rtlCol="0">
            <a:spAutoFit/>
          </a:bodyPr>
          <a:lstStyle/>
          <a:p>
            <a:r>
              <a:rPr lang="de-DE" sz="2200" dirty="0" err="1" smtClean="0"/>
              <a:t>Reflectance</a:t>
            </a:r>
            <a:r>
              <a:rPr lang="de-DE" sz="2200" dirty="0" smtClean="0"/>
              <a:t> + </a:t>
            </a:r>
            <a:r>
              <a:rPr lang="de-DE" sz="2200" dirty="0" err="1" smtClean="0"/>
              <a:t>Fluorescence</a:t>
            </a:r>
            <a:r>
              <a:rPr lang="de-DE" sz="2200" dirty="0" smtClean="0"/>
              <a:t>, </a:t>
            </a:r>
            <a:r>
              <a:rPr lang="de-DE" sz="2200" dirty="0" err="1" smtClean="0"/>
              <a:t>no</a:t>
            </a:r>
            <a:r>
              <a:rPr lang="de-DE" sz="2200" dirty="0" smtClean="0"/>
              <a:t> UV</a:t>
            </a:r>
          </a:p>
          <a:p>
            <a:r>
              <a:rPr lang="de-DE" sz="2200" dirty="0" smtClean="0"/>
              <a:t>2h 43min</a:t>
            </a:r>
            <a:endParaRPr lang="de-DE" sz="2200" dirty="0"/>
          </a:p>
        </p:txBody>
      </p:sp>
      <p:pic>
        <p:nvPicPr>
          <p:cNvPr id="13" name="Content Placeholder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7368" y="1715006"/>
            <a:ext cx="1081716" cy="1081716"/>
          </a:xfrm>
          <a:prstGeom prst="rect">
            <a:avLst/>
          </a:prstGeom>
        </p:spPr>
      </p:pic>
      <p:sp>
        <p:nvSpPr>
          <p:cNvPr id="14" name="TextBox 13"/>
          <p:cNvSpPr txBox="1"/>
          <p:nvPr/>
        </p:nvSpPr>
        <p:spPr>
          <a:xfrm>
            <a:off x="407352" y="2773627"/>
            <a:ext cx="792205" cy="430887"/>
          </a:xfrm>
          <a:prstGeom prst="rect">
            <a:avLst/>
          </a:prstGeom>
        </p:spPr>
        <p:txBody>
          <a:bodyPr wrap="none" rtlCol="0">
            <a:spAutoFit/>
            <a:scene3d>
              <a:camera prst="orthographicFront"/>
              <a:lightRig rig="threePt" dir="t"/>
            </a:scene3d>
            <a:sp3d extrusionH="57150">
              <a:bevelT w="38100" h="38100"/>
            </a:sp3d>
          </a:bodyPr>
          <a:lstStyle/>
          <a:p>
            <a:pPr marL="0" marR="0" indent="0" defTabSz="914400" rtl="0" eaLnBrk="1" fontAlgn="auto" latinLnBrk="0" hangingPunct="1">
              <a:lnSpc>
                <a:spcPct val="100000"/>
              </a:lnSpc>
              <a:spcBef>
                <a:spcPct val="0"/>
              </a:spcBef>
              <a:spcAft>
                <a:spcPts val="0"/>
              </a:spcAft>
              <a:buClrTx/>
              <a:buSzTx/>
              <a:buFont typeface="Arial" pitchFamily="34" charset="0"/>
              <a:buNone/>
              <a:tabLst/>
            </a:pPr>
            <a:r>
              <a:rPr lang="de-DE" sz="2200" noProof="0" dirty="0" smtClean="0">
                <a:ln w="6350">
                  <a:noFill/>
                </a:ln>
                <a:latin typeface="Calibri" pitchFamily="34" charset="0"/>
                <a:ea typeface="+mj-ea"/>
                <a:cs typeface="+mj-cs"/>
              </a:rPr>
              <a:t>Input</a:t>
            </a:r>
            <a:endParaRPr lang="de-DE" sz="2200" noProof="0" dirty="0" smtClean="0">
              <a:ln w="6350">
                <a:noFill/>
              </a:ln>
              <a:latin typeface="Calibri" pitchFamily="34" charset="0"/>
              <a:ea typeface="+mj-ea"/>
              <a:cs typeface="+mj-cs"/>
            </a:endParaRPr>
          </a:p>
        </p:txBody>
      </p:sp>
    </p:spTree>
    <p:extLst>
      <p:ext uri="{BB962C8B-B14F-4D97-AF65-F5344CB8AC3E}">
        <p14:creationId xmlns:p14="http://schemas.microsoft.com/office/powerpoint/2010/main" val="182974012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4266" y="1700806"/>
            <a:ext cx="3840698" cy="3840698"/>
          </a:xfrm>
          <a:prstGeom prst="rect">
            <a:avLst/>
          </a:prstGeom>
        </p:spPr>
      </p:pic>
      <p:sp>
        <p:nvSpPr>
          <p:cNvPr id="2" name="Title 1"/>
          <p:cNvSpPr>
            <a:spLocks noGrp="1"/>
          </p:cNvSpPr>
          <p:nvPr>
            <p:ph type="title"/>
          </p:nvPr>
        </p:nvSpPr>
        <p:spPr/>
        <p:txBody>
          <a:bodyPr/>
          <a:lstStyle/>
          <a:p>
            <a:r>
              <a:rPr lang="de-DE" smtClean="0"/>
              <a:t>Reconstruction </a:t>
            </a:r>
            <a:r>
              <a:rPr lang="de-DE" dirty="0" smtClean="0"/>
              <a:t>Error</a:t>
            </a:r>
            <a:endParaRPr lang="de-DE" dirty="0"/>
          </a:p>
        </p:txBody>
      </p:sp>
      <p:sp>
        <p:nvSpPr>
          <p:cNvPr id="8" name="TextBox 7"/>
          <p:cNvSpPr txBox="1"/>
          <p:nvPr/>
        </p:nvSpPr>
        <p:spPr>
          <a:xfrm>
            <a:off x="1964266" y="5546728"/>
            <a:ext cx="3651897" cy="1107996"/>
          </a:xfrm>
          <a:prstGeom prst="rect">
            <a:avLst/>
          </a:prstGeom>
          <a:noFill/>
        </p:spPr>
        <p:txBody>
          <a:bodyPr wrap="none" rtlCol="0">
            <a:spAutoFit/>
          </a:bodyPr>
          <a:lstStyle/>
          <a:p>
            <a:r>
              <a:rPr lang="de-DE" sz="2200" dirty="0" err="1" smtClean="0"/>
              <a:t>Clamped</a:t>
            </a:r>
            <a:r>
              <a:rPr lang="de-DE" sz="2200" dirty="0" smtClean="0"/>
              <a:t> </a:t>
            </a:r>
            <a:r>
              <a:rPr lang="de-DE" sz="2200" dirty="0" err="1" smtClean="0"/>
              <a:t>Reflectance</a:t>
            </a:r>
            <a:r>
              <a:rPr lang="de-DE" sz="2200" dirty="0"/>
              <a:t> </a:t>
            </a:r>
            <a:r>
              <a:rPr lang="de-DE" sz="2200" dirty="0" smtClean="0"/>
              <a:t>Gradient</a:t>
            </a:r>
          </a:p>
          <a:p>
            <a:r>
              <a:rPr lang="de-DE" sz="2200" dirty="0"/>
              <a:t>+</a:t>
            </a:r>
            <a:r>
              <a:rPr lang="de-DE" sz="2200" dirty="0" smtClean="0"/>
              <a:t> </a:t>
            </a:r>
            <a:r>
              <a:rPr lang="de-DE" sz="2200" dirty="0" err="1" smtClean="0"/>
              <a:t>Fluorescence</a:t>
            </a:r>
            <a:endParaRPr lang="de-DE" sz="2200" dirty="0" smtClean="0"/>
          </a:p>
          <a:p>
            <a:r>
              <a:rPr lang="de-DE" sz="2200" dirty="0" smtClean="0"/>
              <a:t>4h</a:t>
            </a:r>
            <a:endParaRPr lang="de-DE" sz="2200" dirty="0"/>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7421" y="1700806"/>
            <a:ext cx="3843702" cy="3843702"/>
          </a:xfrm>
          <a:prstGeom prst="rect">
            <a:avLst/>
          </a:prstGeom>
        </p:spPr>
      </p:pic>
      <p:sp>
        <p:nvSpPr>
          <p:cNvPr id="10" name="TextBox 9"/>
          <p:cNvSpPr txBox="1"/>
          <p:nvPr/>
        </p:nvSpPr>
        <p:spPr>
          <a:xfrm>
            <a:off x="6171413" y="5546728"/>
            <a:ext cx="3287888" cy="769441"/>
          </a:xfrm>
          <a:prstGeom prst="rect">
            <a:avLst/>
          </a:prstGeom>
          <a:noFill/>
        </p:spPr>
        <p:txBody>
          <a:bodyPr wrap="none" rtlCol="0">
            <a:spAutoFit/>
          </a:bodyPr>
          <a:lstStyle/>
          <a:p>
            <a:r>
              <a:rPr lang="de-DE" sz="2200" dirty="0" err="1" smtClean="0"/>
              <a:t>Reflectance</a:t>
            </a:r>
            <a:r>
              <a:rPr lang="de-DE" sz="2200" dirty="0" smtClean="0"/>
              <a:t> + </a:t>
            </a:r>
            <a:r>
              <a:rPr lang="de-DE" sz="2200" dirty="0" err="1" smtClean="0"/>
              <a:t>Fluorescence</a:t>
            </a:r>
            <a:endParaRPr lang="de-DE" sz="2200" dirty="0" smtClean="0"/>
          </a:p>
          <a:p>
            <a:r>
              <a:rPr lang="de-DE" sz="2200" dirty="0" smtClean="0"/>
              <a:t>2h 43min</a:t>
            </a:r>
            <a:endParaRPr lang="de-DE" sz="2200" dirty="0"/>
          </a:p>
        </p:txBody>
      </p:sp>
      <p:pic>
        <p:nvPicPr>
          <p:cNvPr id="13" name="Content Placeholder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7368" y="1715006"/>
            <a:ext cx="1081716" cy="1081716"/>
          </a:xfrm>
          <a:prstGeom prst="rect">
            <a:avLst/>
          </a:prstGeom>
        </p:spPr>
      </p:pic>
      <p:sp>
        <p:nvSpPr>
          <p:cNvPr id="14" name="TextBox 13"/>
          <p:cNvSpPr txBox="1"/>
          <p:nvPr/>
        </p:nvSpPr>
        <p:spPr>
          <a:xfrm>
            <a:off x="407352" y="2773627"/>
            <a:ext cx="792205" cy="430887"/>
          </a:xfrm>
          <a:prstGeom prst="rect">
            <a:avLst/>
          </a:prstGeom>
        </p:spPr>
        <p:txBody>
          <a:bodyPr wrap="none" rtlCol="0">
            <a:spAutoFit/>
            <a:scene3d>
              <a:camera prst="orthographicFront"/>
              <a:lightRig rig="threePt" dir="t"/>
            </a:scene3d>
            <a:sp3d extrusionH="57150">
              <a:bevelT w="38100" h="38100"/>
            </a:sp3d>
          </a:bodyPr>
          <a:lstStyle/>
          <a:p>
            <a:pPr marL="0" marR="0" indent="0" defTabSz="914400" rtl="0" eaLnBrk="1" fontAlgn="auto" latinLnBrk="0" hangingPunct="1">
              <a:lnSpc>
                <a:spcPct val="100000"/>
              </a:lnSpc>
              <a:spcBef>
                <a:spcPct val="0"/>
              </a:spcBef>
              <a:spcAft>
                <a:spcPts val="0"/>
              </a:spcAft>
              <a:buClrTx/>
              <a:buSzTx/>
              <a:buFont typeface="Arial" pitchFamily="34" charset="0"/>
              <a:buNone/>
              <a:tabLst/>
            </a:pPr>
            <a:r>
              <a:rPr lang="de-DE" sz="2200" noProof="0" dirty="0" smtClean="0">
                <a:ln w="6350">
                  <a:noFill/>
                </a:ln>
                <a:latin typeface="Calibri" pitchFamily="34" charset="0"/>
                <a:ea typeface="+mj-ea"/>
                <a:cs typeface="+mj-cs"/>
              </a:rPr>
              <a:t>Input</a:t>
            </a:r>
            <a:endParaRPr lang="de-DE" sz="2200" noProof="0" dirty="0" smtClean="0">
              <a:ln w="6350">
                <a:noFill/>
              </a:ln>
              <a:latin typeface="Calibri" pitchFamily="34" charset="0"/>
              <a:ea typeface="+mj-ea"/>
              <a:cs typeface="+mj-cs"/>
            </a:endParaRPr>
          </a:p>
        </p:txBody>
      </p:sp>
    </p:spTree>
    <p:extLst>
      <p:ext uri="{BB962C8B-B14F-4D97-AF65-F5344CB8AC3E}">
        <p14:creationId xmlns:p14="http://schemas.microsoft.com/office/powerpoint/2010/main" val="277454231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Interpolation</a:t>
            </a:r>
            <a:endParaRPr lang="de-DE" dirty="0"/>
          </a:p>
        </p:txBody>
      </p:sp>
      <p:pic>
        <p:nvPicPr>
          <p:cNvPr id="16" name="Content Placeholder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999" y="1268760"/>
            <a:ext cx="4191000" cy="4191000"/>
          </a:xfrm>
          <a:prstGeom prst="rect">
            <a:avLst/>
          </a:prstGeom>
        </p:spPr>
      </p:pic>
      <p:sp>
        <p:nvSpPr>
          <p:cNvPr id="6" name="TextBox 5"/>
          <p:cNvSpPr txBox="1"/>
          <p:nvPr/>
        </p:nvSpPr>
        <p:spPr>
          <a:xfrm>
            <a:off x="551999" y="5526283"/>
            <a:ext cx="2074350" cy="430887"/>
          </a:xfrm>
          <a:prstGeom prst="rect">
            <a:avLst/>
          </a:prstGeom>
          <a:noFill/>
        </p:spPr>
        <p:txBody>
          <a:bodyPr wrap="none" rtlCol="0">
            <a:spAutoFit/>
          </a:bodyPr>
          <a:lstStyle/>
          <a:p>
            <a:r>
              <a:rPr lang="de-DE" sz="2200" dirty="0" err="1" smtClean="0"/>
              <a:t>No</a:t>
            </a:r>
            <a:r>
              <a:rPr lang="de-DE" sz="2200" dirty="0" smtClean="0"/>
              <a:t> Interpolation</a:t>
            </a:r>
            <a:endParaRPr lang="de-DE" sz="2200" dirty="0"/>
          </a:p>
        </p:txBody>
      </p:sp>
    </p:spTree>
    <p:extLst>
      <p:ext uri="{BB962C8B-B14F-4D97-AF65-F5344CB8AC3E}">
        <p14:creationId xmlns:p14="http://schemas.microsoft.com/office/powerpoint/2010/main" val="421425082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6" name="Content Placeholder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999" y="1268760"/>
            <a:ext cx="4191000" cy="4191000"/>
          </a:xfrm>
          <a:prstGeom prst="rect">
            <a:avLst/>
          </a:prstGeom>
        </p:spPr>
      </p:pic>
      <p:sp>
        <p:nvSpPr>
          <p:cNvPr id="2" name="Title 1"/>
          <p:cNvSpPr>
            <a:spLocks noGrp="1"/>
          </p:cNvSpPr>
          <p:nvPr>
            <p:ph type="title"/>
          </p:nvPr>
        </p:nvSpPr>
        <p:spPr/>
        <p:txBody>
          <a:bodyPr/>
          <a:lstStyle/>
          <a:p>
            <a:r>
              <a:rPr lang="de-DE" dirty="0" smtClean="0"/>
              <a:t>Interpolation</a:t>
            </a:r>
            <a:endParaRPr lang="de-DE" dirty="0"/>
          </a:p>
        </p:txBody>
      </p:sp>
      <p:sp>
        <p:nvSpPr>
          <p:cNvPr id="8" name="TextBox 7"/>
          <p:cNvSpPr txBox="1"/>
          <p:nvPr/>
        </p:nvSpPr>
        <p:spPr>
          <a:xfrm>
            <a:off x="1740841" y="5620598"/>
            <a:ext cx="1813317" cy="369332"/>
          </a:xfrm>
          <a:prstGeom prst="rect">
            <a:avLst/>
          </a:prstGeom>
          <a:noFill/>
        </p:spPr>
        <p:txBody>
          <a:bodyPr wrap="none" rtlCol="0">
            <a:spAutoFit/>
          </a:bodyPr>
          <a:lstStyle/>
          <a:p>
            <a:r>
              <a:rPr lang="de-DE" dirty="0" err="1" smtClean="0"/>
              <a:t>No</a:t>
            </a:r>
            <a:r>
              <a:rPr lang="de-DE" dirty="0" smtClean="0"/>
              <a:t> Interpolation</a:t>
            </a:r>
            <a:endParaRPr lang="de-DE" dirty="0"/>
          </a:p>
        </p:txBody>
      </p:sp>
      <p:sp>
        <p:nvSpPr>
          <p:cNvPr id="10" name="Rectangle 9"/>
          <p:cNvSpPr/>
          <p:nvPr/>
        </p:nvSpPr>
        <p:spPr>
          <a:xfrm>
            <a:off x="3071664" y="3140968"/>
            <a:ext cx="864096" cy="864096"/>
          </a:xfrm>
          <a:prstGeom prst="rect">
            <a:avLst/>
          </a:prstGeom>
          <a:noFill/>
          <a:ln w="57150"/>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pic>
        <p:nvPicPr>
          <p:cNvPr id="12" name="Content Placeholder 6"/>
          <p:cNvPicPr>
            <a:picLocks noChangeAspect="1"/>
          </p:cNvPicPr>
          <p:nvPr/>
        </p:nvPicPr>
        <p:blipFill rotWithShape="1">
          <a:blip r:embed="rId3">
            <a:extLst>
              <a:ext uri="{28A0092B-C50C-407E-A947-70E740481C1C}">
                <a14:useLocalDpi xmlns:a14="http://schemas.microsoft.com/office/drawing/2010/main" val="0"/>
              </a:ext>
            </a:extLst>
          </a:blip>
          <a:srcRect l="60135" t="49427" r="17528" b="29756"/>
          <a:stretch/>
        </p:blipFill>
        <p:spPr bwMode="auto">
          <a:xfrm>
            <a:off x="5447927" y="1268760"/>
            <a:ext cx="3063663" cy="2855376"/>
          </a:xfrm>
          <a:prstGeom prst="rect">
            <a:avLst/>
          </a:prstGeom>
          <a:noFill/>
          <a:ln w="9525">
            <a:noFill/>
            <a:miter lim="800000"/>
            <a:headEnd/>
            <a:tailEnd/>
          </a:ln>
        </p:spPr>
      </p:pic>
      <p:sp>
        <p:nvSpPr>
          <p:cNvPr id="13" name="Rectangle 12"/>
          <p:cNvSpPr/>
          <p:nvPr/>
        </p:nvSpPr>
        <p:spPr>
          <a:xfrm>
            <a:off x="5448588" y="1268760"/>
            <a:ext cx="3045962" cy="2855376"/>
          </a:xfrm>
          <a:prstGeom prst="rect">
            <a:avLst/>
          </a:prstGeom>
          <a:noFill/>
          <a:ln w="57150"/>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sp>
        <p:nvSpPr>
          <p:cNvPr id="14" name="Freeform 13"/>
          <p:cNvSpPr/>
          <p:nvPr/>
        </p:nvSpPr>
        <p:spPr>
          <a:xfrm>
            <a:off x="5591944" y="1268761"/>
            <a:ext cx="2855370" cy="2200154"/>
          </a:xfrm>
          <a:custGeom>
            <a:avLst/>
            <a:gdLst>
              <a:gd name="connsiteX0" fmla="*/ 0 w 2772228"/>
              <a:gd name="connsiteY0" fmla="*/ 0 h 2119085"/>
              <a:gd name="connsiteX1" fmla="*/ 72571 w 2772228"/>
              <a:gd name="connsiteY1" fmla="*/ 203200 h 2119085"/>
              <a:gd name="connsiteX2" fmla="*/ 159657 w 2772228"/>
              <a:gd name="connsiteY2" fmla="*/ 290285 h 2119085"/>
              <a:gd name="connsiteX3" fmla="*/ 217714 w 2772228"/>
              <a:gd name="connsiteY3" fmla="*/ 377371 h 2119085"/>
              <a:gd name="connsiteX4" fmla="*/ 493485 w 2772228"/>
              <a:gd name="connsiteY4" fmla="*/ 406400 h 2119085"/>
              <a:gd name="connsiteX5" fmla="*/ 522514 w 2772228"/>
              <a:gd name="connsiteY5" fmla="*/ 493485 h 2119085"/>
              <a:gd name="connsiteX6" fmla="*/ 580571 w 2772228"/>
              <a:gd name="connsiteY6" fmla="*/ 566057 h 2119085"/>
              <a:gd name="connsiteX7" fmla="*/ 798285 w 2772228"/>
              <a:gd name="connsiteY7" fmla="*/ 580571 h 2119085"/>
              <a:gd name="connsiteX8" fmla="*/ 812800 w 2772228"/>
              <a:gd name="connsiteY8" fmla="*/ 624114 h 2119085"/>
              <a:gd name="connsiteX9" fmla="*/ 899885 w 2772228"/>
              <a:gd name="connsiteY9" fmla="*/ 653142 h 2119085"/>
              <a:gd name="connsiteX10" fmla="*/ 943428 w 2772228"/>
              <a:gd name="connsiteY10" fmla="*/ 667657 h 2119085"/>
              <a:gd name="connsiteX11" fmla="*/ 1045028 w 2772228"/>
              <a:gd name="connsiteY11" fmla="*/ 696685 h 2119085"/>
              <a:gd name="connsiteX12" fmla="*/ 1074057 w 2772228"/>
              <a:gd name="connsiteY12" fmla="*/ 783771 h 2119085"/>
              <a:gd name="connsiteX13" fmla="*/ 1103085 w 2772228"/>
              <a:gd name="connsiteY13" fmla="*/ 827314 h 2119085"/>
              <a:gd name="connsiteX14" fmla="*/ 1349828 w 2772228"/>
              <a:gd name="connsiteY14" fmla="*/ 841828 h 2119085"/>
              <a:gd name="connsiteX15" fmla="*/ 1364343 w 2772228"/>
              <a:gd name="connsiteY15" fmla="*/ 972457 h 2119085"/>
              <a:gd name="connsiteX16" fmla="*/ 1407885 w 2772228"/>
              <a:gd name="connsiteY16" fmla="*/ 986971 h 2119085"/>
              <a:gd name="connsiteX17" fmla="*/ 1509485 w 2772228"/>
              <a:gd name="connsiteY17" fmla="*/ 972457 h 2119085"/>
              <a:gd name="connsiteX18" fmla="*/ 1553028 w 2772228"/>
              <a:gd name="connsiteY18" fmla="*/ 986971 h 2119085"/>
              <a:gd name="connsiteX19" fmla="*/ 1567543 w 2772228"/>
              <a:gd name="connsiteY19" fmla="*/ 1059542 h 2119085"/>
              <a:gd name="connsiteX20" fmla="*/ 1596571 w 2772228"/>
              <a:gd name="connsiteY20" fmla="*/ 1103085 h 2119085"/>
              <a:gd name="connsiteX21" fmla="*/ 1611085 w 2772228"/>
              <a:gd name="connsiteY21" fmla="*/ 1161142 h 2119085"/>
              <a:gd name="connsiteX22" fmla="*/ 1625600 w 2772228"/>
              <a:gd name="connsiteY22" fmla="*/ 1582057 h 2119085"/>
              <a:gd name="connsiteX23" fmla="*/ 1712685 w 2772228"/>
              <a:gd name="connsiteY23" fmla="*/ 1640114 h 2119085"/>
              <a:gd name="connsiteX24" fmla="*/ 1770743 w 2772228"/>
              <a:gd name="connsiteY24" fmla="*/ 1669142 h 2119085"/>
              <a:gd name="connsiteX25" fmla="*/ 1857828 w 2772228"/>
              <a:gd name="connsiteY25" fmla="*/ 1712685 h 2119085"/>
              <a:gd name="connsiteX26" fmla="*/ 1944914 w 2772228"/>
              <a:gd name="connsiteY26" fmla="*/ 1770742 h 2119085"/>
              <a:gd name="connsiteX27" fmla="*/ 2148114 w 2772228"/>
              <a:gd name="connsiteY27" fmla="*/ 1814285 h 2119085"/>
              <a:gd name="connsiteX28" fmla="*/ 2351314 w 2772228"/>
              <a:gd name="connsiteY28" fmla="*/ 1857828 h 2119085"/>
              <a:gd name="connsiteX29" fmla="*/ 2394857 w 2772228"/>
              <a:gd name="connsiteY29" fmla="*/ 1872342 h 2119085"/>
              <a:gd name="connsiteX30" fmla="*/ 2481943 w 2772228"/>
              <a:gd name="connsiteY30" fmla="*/ 1886857 h 2119085"/>
              <a:gd name="connsiteX31" fmla="*/ 2554514 w 2772228"/>
              <a:gd name="connsiteY31" fmla="*/ 1901371 h 2119085"/>
              <a:gd name="connsiteX32" fmla="*/ 2598057 w 2772228"/>
              <a:gd name="connsiteY32" fmla="*/ 1930400 h 2119085"/>
              <a:gd name="connsiteX33" fmla="*/ 2641600 w 2772228"/>
              <a:gd name="connsiteY33" fmla="*/ 1944914 h 2119085"/>
              <a:gd name="connsiteX34" fmla="*/ 2656114 w 2772228"/>
              <a:gd name="connsiteY34" fmla="*/ 1988457 h 2119085"/>
              <a:gd name="connsiteX35" fmla="*/ 2699657 w 2772228"/>
              <a:gd name="connsiteY35" fmla="*/ 2017485 h 2119085"/>
              <a:gd name="connsiteX36" fmla="*/ 2728685 w 2772228"/>
              <a:gd name="connsiteY36" fmla="*/ 2061028 h 2119085"/>
              <a:gd name="connsiteX37" fmla="*/ 2743200 w 2772228"/>
              <a:gd name="connsiteY37" fmla="*/ 2104571 h 2119085"/>
              <a:gd name="connsiteX38" fmla="*/ 2772228 w 2772228"/>
              <a:gd name="connsiteY38" fmla="*/ 2119085 h 2119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772228" h="2119085">
                <a:moveTo>
                  <a:pt x="0" y="0"/>
                </a:moveTo>
                <a:cubicBezTo>
                  <a:pt x="13885" y="69424"/>
                  <a:pt x="23383" y="147864"/>
                  <a:pt x="72571" y="203200"/>
                </a:cubicBezTo>
                <a:cubicBezTo>
                  <a:pt x="99845" y="233883"/>
                  <a:pt x="136885" y="256127"/>
                  <a:pt x="159657" y="290285"/>
                </a:cubicBezTo>
                <a:cubicBezTo>
                  <a:pt x="179009" y="319314"/>
                  <a:pt x="184616" y="366339"/>
                  <a:pt x="217714" y="377371"/>
                </a:cubicBezTo>
                <a:cubicBezTo>
                  <a:pt x="334837" y="416411"/>
                  <a:pt x="245987" y="390931"/>
                  <a:pt x="493485" y="406400"/>
                </a:cubicBezTo>
                <a:lnTo>
                  <a:pt x="522514" y="493485"/>
                </a:lnTo>
                <a:cubicBezTo>
                  <a:pt x="533835" y="527448"/>
                  <a:pt x="534228" y="558333"/>
                  <a:pt x="580571" y="566057"/>
                </a:cubicBezTo>
                <a:cubicBezTo>
                  <a:pt x="652314" y="578014"/>
                  <a:pt x="725714" y="575733"/>
                  <a:pt x="798285" y="580571"/>
                </a:cubicBezTo>
                <a:cubicBezTo>
                  <a:pt x="803123" y="595085"/>
                  <a:pt x="800350" y="615221"/>
                  <a:pt x="812800" y="624114"/>
                </a:cubicBezTo>
                <a:cubicBezTo>
                  <a:pt x="837699" y="641899"/>
                  <a:pt x="870857" y="643466"/>
                  <a:pt x="899885" y="653142"/>
                </a:cubicBezTo>
                <a:cubicBezTo>
                  <a:pt x="914399" y="657980"/>
                  <a:pt x="928585" y="663946"/>
                  <a:pt x="943428" y="667657"/>
                </a:cubicBezTo>
                <a:cubicBezTo>
                  <a:pt x="1016328" y="685882"/>
                  <a:pt x="982561" y="675863"/>
                  <a:pt x="1045028" y="696685"/>
                </a:cubicBezTo>
                <a:cubicBezTo>
                  <a:pt x="1054704" y="725714"/>
                  <a:pt x="1057084" y="758311"/>
                  <a:pt x="1074057" y="783771"/>
                </a:cubicBezTo>
                <a:cubicBezTo>
                  <a:pt x="1083733" y="798285"/>
                  <a:pt x="1086015" y="823720"/>
                  <a:pt x="1103085" y="827314"/>
                </a:cubicBezTo>
                <a:cubicBezTo>
                  <a:pt x="1183708" y="844287"/>
                  <a:pt x="1267580" y="836990"/>
                  <a:pt x="1349828" y="841828"/>
                </a:cubicBezTo>
                <a:cubicBezTo>
                  <a:pt x="1354666" y="885371"/>
                  <a:pt x="1348072" y="931780"/>
                  <a:pt x="1364343" y="972457"/>
                </a:cubicBezTo>
                <a:cubicBezTo>
                  <a:pt x="1370025" y="986662"/>
                  <a:pt x="1392586" y="986971"/>
                  <a:pt x="1407885" y="986971"/>
                </a:cubicBezTo>
                <a:cubicBezTo>
                  <a:pt x="1442095" y="986971"/>
                  <a:pt x="1475618" y="977295"/>
                  <a:pt x="1509485" y="972457"/>
                </a:cubicBezTo>
                <a:cubicBezTo>
                  <a:pt x="1523999" y="977295"/>
                  <a:pt x="1544541" y="974241"/>
                  <a:pt x="1553028" y="986971"/>
                </a:cubicBezTo>
                <a:cubicBezTo>
                  <a:pt x="1566712" y="1007497"/>
                  <a:pt x="1558881" y="1036443"/>
                  <a:pt x="1567543" y="1059542"/>
                </a:cubicBezTo>
                <a:cubicBezTo>
                  <a:pt x="1573668" y="1075875"/>
                  <a:pt x="1586895" y="1088571"/>
                  <a:pt x="1596571" y="1103085"/>
                </a:cubicBezTo>
                <a:cubicBezTo>
                  <a:pt x="1601409" y="1122437"/>
                  <a:pt x="1609878" y="1141231"/>
                  <a:pt x="1611085" y="1161142"/>
                </a:cubicBezTo>
                <a:cubicBezTo>
                  <a:pt x="1619578" y="1301273"/>
                  <a:pt x="1596469" y="1444724"/>
                  <a:pt x="1625600" y="1582057"/>
                </a:cubicBezTo>
                <a:cubicBezTo>
                  <a:pt x="1632839" y="1616185"/>
                  <a:pt x="1682769" y="1622165"/>
                  <a:pt x="1712685" y="1640114"/>
                </a:cubicBezTo>
                <a:cubicBezTo>
                  <a:pt x="1731238" y="1651246"/>
                  <a:pt x="1751957" y="1658407"/>
                  <a:pt x="1770743" y="1669142"/>
                </a:cubicBezTo>
                <a:cubicBezTo>
                  <a:pt x="1849529" y="1714162"/>
                  <a:pt x="1777990" y="1686073"/>
                  <a:pt x="1857828" y="1712685"/>
                </a:cubicBezTo>
                <a:cubicBezTo>
                  <a:pt x="1886857" y="1732037"/>
                  <a:pt x="1911816" y="1759709"/>
                  <a:pt x="1944914" y="1770742"/>
                </a:cubicBezTo>
                <a:cubicBezTo>
                  <a:pt x="2069004" y="1812106"/>
                  <a:pt x="2001637" y="1795976"/>
                  <a:pt x="2148114" y="1814285"/>
                </a:cubicBezTo>
                <a:cubicBezTo>
                  <a:pt x="2272204" y="1855649"/>
                  <a:pt x="2204837" y="1839519"/>
                  <a:pt x="2351314" y="1857828"/>
                </a:cubicBezTo>
                <a:cubicBezTo>
                  <a:pt x="2365828" y="1862666"/>
                  <a:pt x="2379922" y="1869023"/>
                  <a:pt x="2394857" y="1872342"/>
                </a:cubicBezTo>
                <a:cubicBezTo>
                  <a:pt x="2423585" y="1878726"/>
                  <a:pt x="2452989" y="1881592"/>
                  <a:pt x="2481943" y="1886857"/>
                </a:cubicBezTo>
                <a:cubicBezTo>
                  <a:pt x="2506214" y="1891270"/>
                  <a:pt x="2530324" y="1896533"/>
                  <a:pt x="2554514" y="1901371"/>
                </a:cubicBezTo>
                <a:cubicBezTo>
                  <a:pt x="2569028" y="1911047"/>
                  <a:pt x="2582455" y="1922599"/>
                  <a:pt x="2598057" y="1930400"/>
                </a:cubicBezTo>
                <a:cubicBezTo>
                  <a:pt x="2611741" y="1937242"/>
                  <a:pt x="2630782" y="1934096"/>
                  <a:pt x="2641600" y="1944914"/>
                </a:cubicBezTo>
                <a:cubicBezTo>
                  <a:pt x="2652418" y="1955732"/>
                  <a:pt x="2646557" y="1976510"/>
                  <a:pt x="2656114" y="1988457"/>
                </a:cubicBezTo>
                <a:cubicBezTo>
                  <a:pt x="2667011" y="2002078"/>
                  <a:pt x="2685143" y="2007809"/>
                  <a:pt x="2699657" y="2017485"/>
                </a:cubicBezTo>
                <a:cubicBezTo>
                  <a:pt x="2709333" y="2031999"/>
                  <a:pt x="2720884" y="2045426"/>
                  <a:pt x="2728685" y="2061028"/>
                </a:cubicBezTo>
                <a:cubicBezTo>
                  <a:pt x="2735527" y="2074712"/>
                  <a:pt x="2734020" y="2092331"/>
                  <a:pt x="2743200" y="2104571"/>
                </a:cubicBezTo>
                <a:cubicBezTo>
                  <a:pt x="2749691" y="2113225"/>
                  <a:pt x="2762552" y="2114247"/>
                  <a:pt x="2772228" y="2119085"/>
                </a:cubicBezTo>
              </a:path>
            </a:pathLst>
          </a:custGeom>
          <a:noFill/>
          <a:ln w="57150">
            <a:solidFill>
              <a:schemeClr val="tx1"/>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rtlCol="0" anchor="ctr"/>
          <a:lstStyle/>
          <a:p>
            <a:pPr algn="ctr"/>
            <a:endParaRPr lang="de-DE"/>
          </a:p>
        </p:txBody>
      </p:sp>
    </p:spTree>
    <p:extLst>
      <p:ext uri="{BB962C8B-B14F-4D97-AF65-F5344CB8AC3E}">
        <p14:creationId xmlns:p14="http://schemas.microsoft.com/office/powerpoint/2010/main" val="116333209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9" name="Content Placeholder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1999" y="1268760"/>
            <a:ext cx="4191000" cy="4191000"/>
          </a:xfrm>
          <a:prstGeom prst="rect">
            <a:avLst/>
          </a:prstGeom>
        </p:spPr>
      </p:pic>
      <p:sp>
        <p:nvSpPr>
          <p:cNvPr id="2" name="Title 1"/>
          <p:cNvSpPr>
            <a:spLocks noGrp="1"/>
          </p:cNvSpPr>
          <p:nvPr>
            <p:ph type="title"/>
          </p:nvPr>
        </p:nvSpPr>
        <p:spPr/>
        <p:txBody>
          <a:bodyPr/>
          <a:lstStyle/>
          <a:p>
            <a:r>
              <a:rPr lang="de-DE" dirty="0" smtClean="0"/>
              <a:t>Interpolation</a:t>
            </a:r>
            <a:endParaRPr lang="de-DE" dirty="0"/>
          </a:p>
        </p:txBody>
      </p:sp>
      <p:sp>
        <p:nvSpPr>
          <p:cNvPr id="8" name="TextBox 7"/>
          <p:cNvSpPr txBox="1"/>
          <p:nvPr/>
        </p:nvSpPr>
        <p:spPr>
          <a:xfrm>
            <a:off x="1740841" y="5620598"/>
            <a:ext cx="1813317" cy="369332"/>
          </a:xfrm>
          <a:prstGeom prst="rect">
            <a:avLst/>
          </a:prstGeom>
          <a:noFill/>
        </p:spPr>
        <p:txBody>
          <a:bodyPr wrap="none" rtlCol="0">
            <a:spAutoFit/>
          </a:bodyPr>
          <a:lstStyle/>
          <a:p>
            <a:r>
              <a:rPr lang="de-DE" dirty="0" err="1" smtClean="0"/>
              <a:t>No</a:t>
            </a:r>
            <a:r>
              <a:rPr lang="de-DE" dirty="0" smtClean="0"/>
              <a:t> Interpolation</a:t>
            </a:r>
            <a:endParaRPr lang="de-DE" dirty="0"/>
          </a:p>
        </p:txBody>
      </p:sp>
      <p:pic>
        <p:nvPicPr>
          <p:cNvPr id="9" name="Content Placeholder 6"/>
          <p:cNvPicPr>
            <a:picLocks noChangeAspect="1"/>
          </p:cNvPicPr>
          <p:nvPr/>
        </p:nvPicPr>
        <p:blipFill rotWithShape="1">
          <a:blip r:embed="rId2">
            <a:extLst>
              <a:ext uri="{28A0092B-C50C-407E-A947-70E740481C1C}">
                <a14:useLocalDpi xmlns:a14="http://schemas.microsoft.com/office/drawing/2010/main" val="0"/>
              </a:ext>
            </a:extLst>
          </a:blip>
          <a:srcRect l="60135" t="49427" r="17528" b="29756"/>
          <a:stretch/>
        </p:blipFill>
        <p:spPr bwMode="auto">
          <a:xfrm>
            <a:off x="5447927" y="1268760"/>
            <a:ext cx="3063663" cy="2855376"/>
          </a:xfrm>
          <a:prstGeom prst="rect">
            <a:avLst/>
          </a:prstGeom>
          <a:noFill/>
          <a:ln w="9525">
            <a:noFill/>
            <a:miter lim="800000"/>
            <a:headEnd/>
            <a:tailEnd/>
          </a:ln>
        </p:spPr>
      </p:pic>
      <p:sp>
        <p:nvSpPr>
          <p:cNvPr id="10" name="Rectangle 9"/>
          <p:cNvSpPr/>
          <p:nvPr/>
        </p:nvSpPr>
        <p:spPr>
          <a:xfrm>
            <a:off x="3071664" y="3140968"/>
            <a:ext cx="864096" cy="864096"/>
          </a:xfrm>
          <a:prstGeom prst="rect">
            <a:avLst/>
          </a:prstGeom>
          <a:noFill/>
          <a:ln w="57150"/>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sp>
        <p:nvSpPr>
          <p:cNvPr id="11" name="Rectangle 10"/>
          <p:cNvSpPr/>
          <p:nvPr/>
        </p:nvSpPr>
        <p:spPr>
          <a:xfrm>
            <a:off x="5448588" y="1268760"/>
            <a:ext cx="3045962" cy="2855376"/>
          </a:xfrm>
          <a:prstGeom prst="rect">
            <a:avLst/>
          </a:prstGeom>
          <a:noFill/>
          <a:ln w="57150"/>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pic>
        <p:nvPicPr>
          <p:cNvPr id="12" name="Content Placeholder 6"/>
          <p:cNvPicPr>
            <a:picLocks noChangeAspect="1"/>
          </p:cNvPicPr>
          <p:nvPr/>
        </p:nvPicPr>
        <p:blipFill rotWithShape="1">
          <a:blip r:embed="rId2">
            <a:extLst>
              <a:ext uri="{28A0092B-C50C-407E-A947-70E740481C1C}">
                <a14:useLocalDpi xmlns:a14="http://schemas.microsoft.com/office/drawing/2010/main" val="0"/>
              </a:ext>
            </a:extLst>
          </a:blip>
          <a:srcRect l="60135" t="77031" r="17528" b="15349"/>
          <a:stretch/>
        </p:blipFill>
        <p:spPr bwMode="auto">
          <a:xfrm>
            <a:off x="5425523" y="4414414"/>
            <a:ext cx="3063663" cy="1045346"/>
          </a:xfrm>
          <a:prstGeom prst="rect">
            <a:avLst/>
          </a:prstGeom>
          <a:noFill/>
          <a:ln w="9525">
            <a:noFill/>
            <a:miter lim="800000"/>
            <a:headEnd/>
            <a:tailEnd/>
          </a:ln>
        </p:spPr>
      </p:pic>
      <p:sp>
        <p:nvSpPr>
          <p:cNvPr id="13" name="Rectangle 12"/>
          <p:cNvSpPr/>
          <p:nvPr/>
        </p:nvSpPr>
        <p:spPr>
          <a:xfrm flipV="1">
            <a:off x="3359695" y="4378473"/>
            <a:ext cx="728463" cy="440598"/>
          </a:xfrm>
          <a:prstGeom prst="rect">
            <a:avLst/>
          </a:prstGeom>
          <a:noFill/>
          <a:ln w="5715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sp>
        <p:nvSpPr>
          <p:cNvPr id="14" name="Rectangle 13"/>
          <p:cNvSpPr/>
          <p:nvPr/>
        </p:nvSpPr>
        <p:spPr>
          <a:xfrm flipV="1">
            <a:off x="5425524" y="4414413"/>
            <a:ext cx="3046740" cy="1045347"/>
          </a:xfrm>
          <a:prstGeom prst="rect">
            <a:avLst/>
          </a:prstGeom>
          <a:noFill/>
          <a:ln w="5715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sp>
        <p:nvSpPr>
          <p:cNvPr id="16" name="Freeform 15"/>
          <p:cNvSpPr/>
          <p:nvPr/>
        </p:nvSpPr>
        <p:spPr>
          <a:xfrm>
            <a:off x="6792686" y="4920343"/>
            <a:ext cx="1625600" cy="493486"/>
          </a:xfrm>
          <a:custGeom>
            <a:avLst/>
            <a:gdLst>
              <a:gd name="connsiteX0" fmla="*/ 0 w 1625600"/>
              <a:gd name="connsiteY0" fmla="*/ 493486 h 493486"/>
              <a:gd name="connsiteX1" fmla="*/ 72571 w 1625600"/>
              <a:gd name="connsiteY1" fmla="*/ 478971 h 493486"/>
              <a:gd name="connsiteX2" fmla="*/ 159657 w 1625600"/>
              <a:gd name="connsiteY2" fmla="*/ 420914 h 493486"/>
              <a:gd name="connsiteX3" fmla="*/ 203200 w 1625600"/>
              <a:gd name="connsiteY3" fmla="*/ 391886 h 493486"/>
              <a:gd name="connsiteX4" fmla="*/ 290285 w 1625600"/>
              <a:gd name="connsiteY4" fmla="*/ 362857 h 493486"/>
              <a:gd name="connsiteX5" fmla="*/ 333828 w 1625600"/>
              <a:gd name="connsiteY5" fmla="*/ 333828 h 493486"/>
              <a:gd name="connsiteX6" fmla="*/ 435428 w 1625600"/>
              <a:gd name="connsiteY6" fmla="*/ 304800 h 493486"/>
              <a:gd name="connsiteX7" fmla="*/ 522514 w 1625600"/>
              <a:gd name="connsiteY7" fmla="*/ 275771 h 493486"/>
              <a:gd name="connsiteX8" fmla="*/ 566057 w 1625600"/>
              <a:gd name="connsiteY8" fmla="*/ 261257 h 493486"/>
              <a:gd name="connsiteX9" fmla="*/ 624114 w 1625600"/>
              <a:gd name="connsiteY9" fmla="*/ 246743 h 493486"/>
              <a:gd name="connsiteX10" fmla="*/ 711200 w 1625600"/>
              <a:gd name="connsiteY10" fmla="*/ 203200 h 493486"/>
              <a:gd name="connsiteX11" fmla="*/ 841828 w 1625600"/>
              <a:gd name="connsiteY11" fmla="*/ 130628 h 493486"/>
              <a:gd name="connsiteX12" fmla="*/ 1001485 w 1625600"/>
              <a:gd name="connsiteY12" fmla="*/ 116114 h 493486"/>
              <a:gd name="connsiteX13" fmla="*/ 1103085 w 1625600"/>
              <a:gd name="connsiteY13" fmla="*/ 87086 h 493486"/>
              <a:gd name="connsiteX14" fmla="*/ 1190171 w 1625600"/>
              <a:gd name="connsiteY14" fmla="*/ 58057 h 493486"/>
              <a:gd name="connsiteX15" fmla="*/ 1306285 w 1625600"/>
              <a:gd name="connsiteY15" fmla="*/ 29028 h 493486"/>
              <a:gd name="connsiteX16" fmla="*/ 1349828 w 1625600"/>
              <a:gd name="connsiteY16" fmla="*/ 14514 h 493486"/>
              <a:gd name="connsiteX17" fmla="*/ 1625600 w 1625600"/>
              <a:gd name="connsiteY17" fmla="*/ 0 h 493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5600" h="493486">
                <a:moveTo>
                  <a:pt x="0" y="493486"/>
                </a:moveTo>
                <a:cubicBezTo>
                  <a:pt x="24190" y="488648"/>
                  <a:pt x="50113" y="489179"/>
                  <a:pt x="72571" y="478971"/>
                </a:cubicBezTo>
                <a:cubicBezTo>
                  <a:pt x="104332" y="464534"/>
                  <a:pt x="130628" y="440266"/>
                  <a:pt x="159657" y="420914"/>
                </a:cubicBezTo>
                <a:cubicBezTo>
                  <a:pt x="174171" y="411238"/>
                  <a:pt x="186651" y="397402"/>
                  <a:pt x="203200" y="391886"/>
                </a:cubicBezTo>
                <a:lnTo>
                  <a:pt x="290285" y="362857"/>
                </a:lnTo>
                <a:cubicBezTo>
                  <a:pt x="304799" y="353181"/>
                  <a:pt x="318226" y="341629"/>
                  <a:pt x="333828" y="333828"/>
                </a:cubicBezTo>
                <a:cubicBezTo>
                  <a:pt x="358216" y="321634"/>
                  <a:pt x="412177" y="311775"/>
                  <a:pt x="435428" y="304800"/>
                </a:cubicBezTo>
                <a:cubicBezTo>
                  <a:pt x="464736" y="296007"/>
                  <a:pt x="493485" y="285447"/>
                  <a:pt x="522514" y="275771"/>
                </a:cubicBezTo>
                <a:cubicBezTo>
                  <a:pt x="537028" y="270933"/>
                  <a:pt x="551214" y="264968"/>
                  <a:pt x="566057" y="261257"/>
                </a:cubicBezTo>
                <a:lnTo>
                  <a:pt x="624114" y="246743"/>
                </a:lnTo>
                <a:cubicBezTo>
                  <a:pt x="817412" y="117876"/>
                  <a:pt x="530930" y="303350"/>
                  <a:pt x="711200" y="203200"/>
                </a:cubicBezTo>
                <a:cubicBezTo>
                  <a:pt x="757223" y="177632"/>
                  <a:pt x="788777" y="138207"/>
                  <a:pt x="841828" y="130628"/>
                </a:cubicBezTo>
                <a:cubicBezTo>
                  <a:pt x="894729" y="123071"/>
                  <a:pt x="948266" y="120952"/>
                  <a:pt x="1001485" y="116114"/>
                </a:cubicBezTo>
                <a:cubicBezTo>
                  <a:pt x="1147849" y="67327"/>
                  <a:pt x="920798" y="141772"/>
                  <a:pt x="1103085" y="87086"/>
                </a:cubicBezTo>
                <a:cubicBezTo>
                  <a:pt x="1132393" y="78293"/>
                  <a:pt x="1160486" y="65478"/>
                  <a:pt x="1190171" y="58057"/>
                </a:cubicBezTo>
                <a:cubicBezTo>
                  <a:pt x="1228876" y="48381"/>
                  <a:pt x="1268436" y="41644"/>
                  <a:pt x="1306285" y="29028"/>
                </a:cubicBezTo>
                <a:cubicBezTo>
                  <a:pt x="1320799" y="24190"/>
                  <a:pt x="1334591" y="15899"/>
                  <a:pt x="1349828" y="14514"/>
                </a:cubicBezTo>
                <a:cubicBezTo>
                  <a:pt x="1441501" y="6180"/>
                  <a:pt x="1625600" y="0"/>
                  <a:pt x="1625600" y="0"/>
                </a:cubicBezTo>
              </a:path>
            </a:pathLst>
          </a:custGeom>
          <a:noFill/>
          <a:ln w="57150">
            <a:solidFill>
              <a:srgbClr val="FFC00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rtlCol="0" anchor="ctr"/>
          <a:lstStyle/>
          <a:p>
            <a:pPr algn="ctr"/>
            <a:endParaRPr lang="de-DE"/>
          </a:p>
        </p:txBody>
      </p:sp>
    </p:spTree>
    <p:extLst>
      <p:ext uri="{BB962C8B-B14F-4D97-AF65-F5344CB8AC3E}">
        <p14:creationId xmlns:p14="http://schemas.microsoft.com/office/powerpoint/2010/main" val="419318846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Content Placeholder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999" y="1268760"/>
            <a:ext cx="4191000" cy="4191000"/>
          </a:xfrm>
          <a:prstGeom prst="rect">
            <a:avLst/>
          </a:prstGeom>
        </p:spPr>
      </p:pic>
      <p:sp>
        <p:nvSpPr>
          <p:cNvPr id="2" name="Title 1"/>
          <p:cNvSpPr>
            <a:spLocks noGrp="1"/>
          </p:cNvSpPr>
          <p:nvPr>
            <p:ph type="title"/>
          </p:nvPr>
        </p:nvSpPr>
        <p:spPr/>
        <p:txBody>
          <a:bodyPr/>
          <a:lstStyle/>
          <a:p>
            <a:r>
              <a:rPr lang="de-DE" dirty="0" smtClean="0"/>
              <a:t>Interpolation</a:t>
            </a:r>
            <a:endParaRPr lang="de-DE" dirty="0"/>
          </a:p>
        </p:txBody>
      </p:sp>
      <p:sp>
        <p:nvSpPr>
          <p:cNvPr id="8" name="TextBox 7"/>
          <p:cNvSpPr txBox="1"/>
          <p:nvPr/>
        </p:nvSpPr>
        <p:spPr>
          <a:xfrm>
            <a:off x="551999" y="5526283"/>
            <a:ext cx="2074350" cy="430887"/>
          </a:xfrm>
          <a:prstGeom prst="rect">
            <a:avLst/>
          </a:prstGeom>
          <a:noFill/>
        </p:spPr>
        <p:txBody>
          <a:bodyPr wrap="none" rtlCol="0">
            <a:spAutoFit/>
          </a:bodyPr>
          <a:lstStyle/>
          <a:p>
            <a:r>
              <a:rPr lang="de-DE" sz="2200" dirty="0" err="1" smtClean="0"/>
              <a:t>No</a:t>
            </a:r>
            <a:r>
              <a:rPr lang="de-DE" sz="2200" dirty="0" smtClean="0"/>
              <a:t> Interpolation</a:t>
            </a:r>
            <a:endParaRPr lang="de-DE" sz="2200" dirty="0"/>
          </a:p>
        </p:txBody>
      </p:sp>
      <p:pic>
        <p:nvPicPr>
          <p:cNvPr id="9" name="Content Placeholder 6"/>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37000" contrast="57000"/>
                    </a14:imgEffect>
                  </a14:imgLayer>
                </a14:imgProps>
              </a:ext>
              <a:ext uri="{28A0092B-C50C-407E-A947-70E740481C1C}">
                <a14:useLocalDpi xmlns:a14="http://schemas.microsoft.com/office/drawing/2010/main" val="0"/>
              </a:ext>
            </a:extLst>
          </a:blip>
          <a:srcRect l="60135" t="49427" r="17528" b="29756"/>
          <a:stretch/>
        </p:blipFill>
        <p:spPr bwMode="auto">
          <a:xfrm>
            <a:off x="5447927" y="1268760"/>
            <a:ext cx="3063663" cy="2855376"/>
          </a:xfrm>
          <a:prstGeom prst="rect">
            <a:avLst/>
          </a:prstGeom>
          <a:noFill/>
          <a:ln w="9525">
            <a:noFill/>
            <a:miter lim="800000"/>
            <a:headEnd/>
            <a:tailEnd/>
          </a:ln>
        </p:spPr>
      </p:pic>
      <p:sp>
        <p:nvSpPr>
          <p:cNvPr id="10" name="Rectangle 9"/>
          <p:cNvSpPr/>
          <p:nvPr/>
        </p:nvSpPr>
        <p:spPr>
          <a:xfrm>
            <a:off x="3071664" y="3140968"/>
            <a:ext cx="864096" cy="864096"/>
          </a:xfrm>
          <a:prstGeom prst="rect">
            <a:avLst/>
          </a:prstGeom>
          <a:noFill/>
          <a:ln w="57150"/>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sp>
        <p:nvSpPr>
          <p:cNvPr id="11" name="Rectangle 10"/>
          <p:cNvSpPr/>
          <p:nvPr/>
        </p:nvSpPr>
        <p:spPr>
          <a:xfrm>
            <a:off x="5448588" y="1268760"/>
            <a:ext cx="3045962" cy="2855376"/>
          </a:xfrm>
          <a:prstGeom prst="rect">
            <a:avLst/>
          </a:prstGeom>
          <a:noFill/>
          <a:ln w="57150"/>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pic>
        <p:nvPicPr>
          <p:cNvPr id="12" name="Content Placeholder 6"/>
          <p:cNvPicPr>
            <a:picLocks noChangeAspect="1"/>
          </p:cNvPicPr>
          <p:nvPr/>
        </p:nvPicPr>
        <p:blipFill rotWithShape="1">
          <a:blip r:embed="rId6">
            <a:extLst>
              <a:ext uri="{BEBA8EAE-BF5A-486C-A8C5-ECC9F3942E4B}">
                <a14:imgProps xmlns:a14="http://schemas.microsoft.com/office/drawing/2010/main">
                  <a14:imgLayer r:embed="rId5">
                    <a14:imgEffect>
                      <a14:brightnessContrast bright="-23000" contrast="57000"/>
                    </a14:imgEffect>
                  </a14:imgLayer>
                </a14:imgProps>
              </a:ext>
              <a:ext uri="{28A0092B-C50C-407E-A947-70E740481C1C}">
                <a14:useLocalDpi xmlns:a14="http://schemas.microsoft.com/office/drawing/2010/main" val="0"/>
              </a:ext>
            </a:extLst>
          </a:blip>
          <a:srcRect l="60135" t="77031" r="17528" b="15349"/>
          <a:stretch/>
        </p:blipFill>
        <p:spPr bwMode="auto">
          <a:xfrm>
            <a:off x="5425523" y="4414414"/>
            <a:ext cx="3063663" cy="1045346"/>
          </a:xfrm>
          <a:prstGeom prst="rect">
            <a:avLst/>
          </a:prstGeom>
          <a:noFill/>
          <a:ln w="9525">
            <a:noFill/>
            <a:miter lim="800000"/>
            <a:headEnd/>
            <a:tailEnd/>
          </a:ln>
        </p:spPr>
      </p:pic>
      <p:sp>
        <p:nvSpPr>
          <p:cNvPr id="13" name="Rectangle 12"/>
          <p:cNvSpPr/>
          <p:nvPr/>
        </p:nvSpPr>
        <p:spPr>
          <a:xfrm flipV="1">
            <a:off x="3359695" y="4378473"/>
            <a:ext cx="728463" cy="440598"/>
          </a:xfrm>
          <a:prstGeom prst="rect">
            <a:avLst/>
          </a:prstGeom>
          <a:noFill/>
          <a:ln w="5715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sp>
        <p:nvSpPr>
          <p:cNvPr id="14" name="Rectangle 13"/>
          <p:cNvSpPr/>
          <p:nvPr/>
        </p:nvSpPr>
        <p:spPr>
          <a:xfrm flipV="1">
            <a:off x="5425524" y="4414413"/>
            <a:ext cx="3046740" cy="1045347"/>
          </a:xfrm>
          <a:prstGeom prst="rect">
            <a:avLst/>
          </a:prstGeom>
          <a:noFill/>
          <a:ln w="5715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sp>
        <p:nvSpPr>
          <p:cNvPr id="15" name="TextBox 14"/>
          <p:cNvSpPr txBox="1"/>
          <p:nvPr/>
        </p:nvSpPr>
        <p:spPr>
          <a:xfrm>
            <a:off x="5442787" y="5526283"/>
            <a:ext cx="2307555" cy="430887"/>
          </a:xfrm>
          <a:prstGeom prst="rect">
            <a:avLst/>
          </a:prstGeom>
          <a:noFill/>
        </p:spPr>
        <p:txBody>
          <a:bodyPr wrap="none" rtlCol="0">
            <a:spAutoFit/>
          </a:bodyPr>
          <a:lstStyle/>
          <a:p>
            <a:r>
              <a:rPr lang="de-DE" sz="2200" dirty="0" err="1" smtClean="0"/>
              <a:t>enhanced</a:t>
            </a:r>
            <a:r>
              <a:rPr lang="de-DE" sz="2200" dirty="0" smtClean="0"/>
              <a:t> </a:t>
            </a:r>
            <a:r>
              <a:rPr lang="de-DE" sz="2200" dirty="0" err="1" smtClean="0"/>
              <a:t>contrast</a:t>
            </a:r>
            <a:endParaRPr lang="de-DE" sz="2200" dirty="0"/>
          </a:p>
        </p:txBody>
      </p:sp>
      <p:sp>
        <p:nvSpPr>
          <p:cNvPr id="16" name="Freeform 15"/>
          <p:cNvSpPr/>
          <p:nvPr/>
        </p:nvSpPr>
        <p:spPr>
          <a:xfrm>
            <a:off x="5591944" y="1268761"/>
            <a:ext cx="2855370" cy="2200154"/>
          </a:xfrm>
          <a:custGeom>
            <a:avLst/>
            <a:gdLst>
              <a:gd name="connsiteX0" fmla="*/ 0 w 2772228"/>
              <a:gd name="connsiteY0" fmla="*/ 0 h 2119085"/>
              <a:gd name="connsiteX1" fmla="*/ 72571 w 2772228"/>
              <a:gd name="connsiteY1" fmla="*/ 203200 h 2119085"/>
              <a:gd name="connsiteX2" fmla="*/ 159657 w 2772228"/>
              <a:gd name="connsiteY2" fmla="*/ 290285 h 2119085"/>
              <a:gd name="connsiteX3" fmla="*/ 217714 w 2772228"/>
              <a:gd name="connsiteY3" fmla="*/ 377371 h 2119085"/>
              <a:gd name="connsiteX4" fmla="*/ 493485 w 2772228"/>
              <a:gd name="connsiteY4" fmla="*/ 406400 h 2119085"/>
              <a:gd name="connsiteX5" fmla="*/ 522514 w 2772228"/>
              <a:gd name="connsiteY5" fmla="*/ 493485 h 2119085"/>
              <a:gd name="connsiteX6" fmla="*/ 580571 w 2772228"/>
              <a:gd name="connsiteY6" fmla="*/ 566057 h 2119085"/>
              <a:gd name="connsiteX7" fmla="*/ 798285 w 2772228"/>
              <a:gd name="connsiteY7" fmla="*/ 580571 h 2119085"/>
              <a:gd name="connsiteX8" fmla="*/ 812800 w 2772228"/>
              <a:gd name="connsiteY8" fmla="*/ 624114 h 2119085"/>
              <a:gd name="connsiteX9" fmla="*/ 899885 w 2772228"/>
              <a:gd name="connsiteY9" fmla="*/ 653142 h 2119085"/>
              <a:gd name="connsiteX10" fmla="*/ 943428 w 2772228"/>
              <a:gd name="connsiteY10" fmla="*/ 667657 h 2119085"/>
              <a:gd name="connsiteX11" fmla="*/ 1045028 w 2772228"/>
              <a:gd name="connsiteY11" fmla="*/ 696685 h 2119085"/>
              <a:gd name="connsiteX12" fmla="*/ 1074057 w 2772228"/>
              <a:gd name="connsiteY12" fmla="*/ 783771 h 2119085"/>
              <a:gd name="connsiteX13" fmla="*/ 1103085 w 2772228"/>
              <a:gd name="connsiteY13" fmla="*/ 827314 h 2119085"/>
              <a:gd name="connsiteX14" fmla="*/ 1349828 w 2772228"/>
              <a:gd name="connsiteY14" fmla="*/ 841828 h 2119085"/>
              <a:gd name="connsiteX15" fmla="*/ 1364343 w 2772228"/>
              <a:gd name="connsiteY15" fmla="*/ 972457 h 2119085"/>
              <a:gd name="connsiteX16" fmla="*/ 1407885 w 2772228"/>
              <a:gd name="connsiteY16" fmla="*/ 986971 h 2119085"/>
              <a:gd name="connsiteX17" fmla="*/ 1509485 w 2772228"/>
              <a:gd name="connsiteY17" fmla="*/ 972457 h 2119085"/>
              <a:gd name="connsiteX18" fmla="*/ 1553028 w 2772228"/>
              <a:gd name="connsiteY18" fmla="*/ 986971 h 2119085"/>
              <a:gd name="connsiteX19" fmla="*/ 1567543 w 2772228"/>
              <a:gd name="connsiteY19" fmla="*/ 1059542 h 2119085"/>
              <a:gd name="connsiteX20" fmla="*/ 1596571 w 2772228"/>
              <a:gd name="connsiteY20" fmla="*/ 1103085 h 2119085"/>
              <a:gd name="connsiteX21" fmla="*/ 1611085 w 2772228"/>
              <a:gd name="connsiteY21" fmla="*/ 1161142 h 2119085"/>
              <a:gd name="connsiteX22" fmla="*/ 1625600 w 2772228"/>
              <a:gd name="connsiteY22" fmla="*/ 1582057 h 2119085"/>
              <a:gd name="connsiteX23" fmla="*/ 1712685 w 2772228"/>
              <a:gd name="connsiteY23" fmla="*/ 1640114 h 2119085"/>
              <a:gd name="connsiteX24" fmla="*/ 1770743 w 2772228"/>
              <a:gd name="connsiteY24" fmla="*/ 1669142 h 2119085"/>
              <a:gd name="connsiteX25" fmla="*/ 1857828 w 2772228"/>
              <a:gd name="connsiteY25" fmla="*/ 1712685 h 2119085"/>
              <a:gd name="connsiteX26" fmla="*/ 1944914 w 2772228"/>
              <a:gd name="connsiteY26" fmla="*/ 1770742 h 2119085"/>
              <a:gd name="connsiteX27" fmla="*/ 2148114 w 2772228"/>
              <a:gd name="connsiteY27" fmla="*/ 1814285 h 2119085"/>
              <a:gd name="connsiteX28" fmla="*/ 2351314 w 2772228"/>
              <a:gd name="connsiteY28" fmla="*/ 1857828 h 2119085"/>
              <a:gd name="connsiteX29" fmla="*/ 2394857 w 2772228"/>
              <a:gd name="connsiteY29" fmla="*/ 1872342 h 2119085"/>
              <a:gd name="connsiteX30" fmla="*/ 2481943 w 2772228"/>
              <a:gd name="connsiteY30" fmla="*/ 1886857 h 2119085"/>
              <a:gd name="connsiteX31" fmla="*/ 2554514 w 2772228"/>
              <a:gd name="connsiteY31" fmla="*/ 1901371 h 2119085"/>
              <a:gd name="connsiteX32" fmla="*/ 2598057 w 2772228"/>
              <a:gd name="connsiteY32" fmla="*/ 1930400 h 2119085"/>
              <a:gd name="connsiteX33" fmla="*/ 2641600 w 2772228"/>
              <a:gd name="connsiteY33" fmla="*/ 1944914 h 2119085"/>
              <a:gd name="connsiteX34" fmla="*/ 2656114 w 2772228"/>
              <a:gd name="connsiteY34" fmla="*/ 1988457 h 2119085"/>
              <a:gd name="connsiteX35" fmla="*/ 2699657 w 2772228"/>
              <a:gd name="connsiteY35" fmla="*/ 2017485 h 2119085"/>
              <a:gd name="connsiteX36" fmla="*/ 2728685 w 2772228"/>
              <a:gd name="connsiteY36" fmla="*/ 2061028 h 2119085"/>
              <a:gd name="connsiteX37" fmla="*/ 2743200 w 2772228"/>
              <a:gd name="connsiteY37" fmla="*/ 2104571 h 2119085"/>
              <a:gd name="connsiteX38" fmla="*/ 2772228 w 2772228"/>
              <a:gd name="connsiteY38" fmla="*/ 2119085 h 2119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772228" h="2119085">
                <a:moveTo>
                  <a:pt x="0" y="0"/>
                </a:moveTo>
                <a:cubicBezTo>
                  <a:pt x="13885" y="69424"/>
                  <a:pt x="23383" y="147864"/>
                  <a:pt x="72571" y="203200"/>
                </a:cubicBezTo>
                <a:cubicBezTo>
                  <a:pt x="99845" y="233883"/>
                  <a:pt x="136885" y="256127"/>
                  <a:pt x="159657" y="290285"/>
                </a:cubicBezTo>
                <a:cubicBezTo>
                  <a:pt x="179009" y="319314"/>
                  <a:pt x="184616" y="366339"/>
                  <a:pt x="217714" y="377371"/>
                </a:cubicBezTo>
                <a:cubicBezTo>
                  <a:pt x="334837" y="416411"/>
                  <a:pt x="245987" y="390931"/>
                  <a:pt x="493485" y="406400"/>
                </a:cubicBezTo>
                <a:lnTo>
                  <a:pt x="522514" y="493485"/>
                </a:lnTo>
                <a:cubicBezTo>
                  <a:pt x="533835" y="527448"/>
                  <a:pt x="534228" y="558333"/>
                  <a:pt x="580571" y="566057"/>
                </a:cubicBezTo>
                <a:cubicBezTo>
                  <a:pt x="652314" y="578014"/>
                  <a:pt x="725714" y="575733"/>
                  <a:pt x="798285" y="580571"/>
                </a:cubicBezTo>
                <a:cubicBezTo>
                  <a:pt x="803123" y="595085"/>
                  <a:pt x="800350" y="615221"/>
                  <a:pt x="812800" y="624114"/>
                </a:cubicBezTo>
                <a:cubicBezTo>
                  <a:pt x="837699" y="641899"/>
                  <a:pt x="870857" y="643466"/>
                  <a:pt x="899885" y="653142"/>
                </a:cubicBezTo>
                <a:cubicBezTo>
                  <a:pt x="914399" y="657980"/>
                  <a:pt x="928585" y="663946"/>
                  <a:pt x="943428" y="667657"/>
                </a:cubicBezTo>
                <a:cubicBezTo>
                  <a:pt x="1016328" y="685882"/>
                  <a:pt x="982561" y="675863"/>
                  <a:pt x="1045028" y="696685"/>
                </a:cubicBezTo>
                <a:cubicBezTo>
                  <a:pt x="1054704" y="725714"/>
                  <a:pt x="1057084" y="758311"/>
                  <a:pt x="1074057" y="783771"/>
                </a:cubicBezTo>
                <a:cubicBezTo>
                  <a:pt x="1083733" y="798285"/>
                  <a:pt x="1086015" y="823720"/>
                  <a:pt x="1103085" y="827314"/>
                </a:cubicBezTo>
                <a:cubicBezTo>
                  <a:pt x="1183708" y="844287"/>
                  <a:pt x="1267580" y="836990"/>
                  <a:pt x="1349828" y="841828"/>
                </a:cubicBezTo>
                <a:cubicBezTo>
                  <a:pt x="1354666" y="885371"/>
                  <a:pt x="1348072" y="931780"/>
                  <a:pt x="1364343" y="972457"/>
                </a:cubicBezTo>
                <a:cubicBezTo>
                  <a:pt x="1370025" y="986662"/>
                  <a:pt x="1392586" y="986971"/>
                  <a:pt x="1407885" y="986971"/>
                </a:cubicBezTo>
                <a:cubicBezTo>
                  <a:pt x="1442095" y="986971"/>
                  <a:pt x="1475618" y="977295"/>
                  <a:pt x="1509485" y="972457"/>
                </a:cubicBezTo>
                <a:cubicBezTo>
                  <a:pt x="1523999" y="977295"/>
                  <a:pt x="1544541" y="974241"/>
                  <a:pt x="1553028" y="986971"/>
                </a:cubicBezTo>
                <a:cubicBezTo>
                  <a:pt x="1566712" y="1007497"/>
                  <a:pt x="1558881" y="1036443"/>
                  <a:pt x="1567543" y="1059542"/>
                </a:cubicBezTo>
                <a:cubicBezTo>
                  <a:pt x="1573668" y="1075875"/>
                  <a:pt x="1586895" y="1088571"/>
                  <a:pt x="1596571" y="1103085"/>
                </a:cubicBezTo>
                <a:cubicBezTo>
                  <a:pt x="1601409" y="1122437"/>
                  <a:pt x="1609878" y="1141231"/>
                  <a:pt x="1611085" y="1161142"/>
                </a:cubicBezTo>
                <a:cubicBezTo>
                  <a:pt x="1619578" y="1301273"/>
                  <a:pt x="1596469" y="1444724"/>
                  <a:pt x="1625600" y="1582057"/>
                </a:cubicBezTo>
                <a:cubicBezTo>
                  <a:pt x="1632839" y="1616185"/>
                  <a:pt x="1682769" y="1622165"/>
                  <a:pt x="1712685" y="1640114"/>
                </a:cubicBezTo>
                <a:cubicBezTo>
                  <a:pt x="1731238" y="1651246"/>
                  <a:pt x="1751957" y="1658407"/>
                  <a:pt x="1770743" y="1669142"/>
                </a:cubicBezTo>
                <a:cubicBezTo>
                  <a:pt x="1849529" y="1714162"/>
                  <a:pt x="1777990" y="1686073"/>
                  <a:pt x="1857828" y="1712685"/>
                </a:cubicBezTo>
                <a:cubicBezTo>
                  <a:pt x="1886857" y="1732037"/>
                  <a:pt x="1911816" y="1759709"/>
                  <a:pt x="1944914" y="1770742"/>
                </a:cubicBezTo>
                <a:cubicBezTo>
                  <a:pt x="2069004" y="1812106"/>
                  <a:pt x="2001637" y="1795976"/>
                  <a:pt x="2148114" y="1814285"/>
                </a:cubicBezTo>
                <a:cubicBezTo>
                  <a:pt x="2272204" y="1855649"/>
                  <a:pt x="2204837" y="1839519"/>
                  <a:pt x="2351314" y="1857828"/>
                </a:cubicBezTo>
                <a:cubicBezTo>
                  <a:pt x="2365828" y="1862666"/>
                  <a:pt x="2379922" y="1869023"/>
                  <a:pt x="2394857" y="1872342"/>
                </a:cubicBezTo>
                <a:cubicBezTo>
                  <a:pt x="2423585" y="1878726"/>
                  <a:pt x="2452989" y="1881592"/>
                  <a:pt x="2481943" y="1886857"/>
                </a:cubicBezTo>
                <a:cubicBezTo>
                  <a:pt x="2506214" y="1891270"/>
                  <a:pt x="2530324" y="1896533"/>
                  <a:pt x="2554514" y="1901371"/>
                </a:cubicBezTo>
                <a:cubicBezTo>
                  <a:pt x="2569028" y="1911047"/>
                  <a:pt x="2582455" y="1922599"/>
                  <a:pt x="2598057" y="1930400"/>
                </a:cubicBezTo>
                <a:cubicBezTo>
                  <a:pt x="2611741" y="1937242"/>
                  <a:pt x="2630782" y="1934096"/>
                  <a:pt x="2641600" y="1944914"/>
                </a:cubicBezTo>
                <a:cubicBezTo>
                  <a:pt x="2652418" y="1955732"/>
                  <a:pt x="2646557" y="1976510"/>
                  <a:pt x="2656114" y="1988457"/>
                </a:cubicBezTo>
                <a:cubicBezTo>
                  <a:pt x="2667011" y="2002078"/>
                  <a:pt x="2685143" y="2007809"/>
                  <a:pt x="2699657" y="2017485"/>
                </a:cubicBezTo>
                <a:cubicBezTo>
                  <a:pt x="2709333" y="2031999"/>
                  <a:pt x="2720884" y="2045426"/>
                  <a:pt x="2728685" y="2061028"/>
                </a:cubicBezTo>
                <a:cubicBezTo>
                  <a:pt x="2735527" y="2074712"/>
                  <a:pt x="2734020" y="2092331"/>
                  <a:pt x="2743200" y="2104571"/>
                </a:cubicBezTo>
                <a:cubicBezTo>
                  <a:pt x="2749691" y="2113225"/>
                  <a:pt x="2762552" y="2114247"/>
                  <a:pt x="2772228" y="2119085"/>
                </a:cubicBezTo>
              </a:path>
            </a:pathLst>
          </a:custGeom>
          <a:noFill/>
          <a:ln w="57150">
            <a:solidFill>
              <a:schemeClr val="tx1"/>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rtlCol="0" anchor="ctr"/>
          <a:lstStyle/>
          <a:p>
            <a:pPr algn="ctr"/>
            <a:endParaRPr lang="de-DE"/>
          </a:p>
        </p:txBody>
      </p:sp>
      <p:sp>
        <p:nvSpPr>
          <p:cNvPr id="18" name="Freeform 17"/>
          <p:cNvSpPr/>
          <p:nvPr/>
        </p:nvSpPr>
        <p:spPr>
          <a:xfrm>
            <a:off x="6792686" y="4920343"/>
            <a:ext cx="1625600" cy="493486"/>
          </a:xfrm>
          <a:custGeom>
            <a:avLst/>
            <a:gdLst>
              <a:gd name="connsiteX0" fmla="*/ 0 w 1625600"/>
              <a:gd name="connsiteY0" fmla="*/ 493486 h 493486"/>
              <a:gd name="connsiteX1" fmla="*/ 72571 w 1625600"/>
              <a:gd name="connsiteY1" fmla="*/ 478971 h 493486"/>
              <a:gd name="connsiteX2" fmla="*/ 159657 w 1625600"/>
              <a:gd name="connsiteY2" fmla="*/ 420914 h 493486"/>
              <a:gd name="connsiteX3" fmla="*/ 203200 w 1625600"/>
              <a:gd name="connsiteY3" fmla="*/ 391886 h 493486"/>
              <a:gd name="connsiteX4" fmla="*/ 290285 w 1625600"/>
              <a:gd name="connsiteY4" fmla="*/ 362857 h 493486"/>
              <a:gd name="connsiteX5" fmla="*/ 333828 w 1625600"/>
              <a:gd name="connsiteY5" fmla="*/ 333828 h 493486"/>
              <a:gd name="connsiteX6" fmla="*/ 435428 w 1625600"/>
              <a:gd name="connsiteY6" fmla="*/ 304800 h 493486"/>
              <a:gd name="connsiteX7" fmla="*/ 522514 w 1625600"/>
              <a:gd name="connsiteY7" fmla="*/ 275771 h 493486"/>
              <a:gd name="connsiteX8" fmla="*/ 566057 w 1625600"/>
              <a:gd name="connsiteY8" fmla="*/ 261257 h 493486"/>
              <a:gd name="connsiteX9" fmla="*/ 624114 w 1625600"/>
              <a:gd name="connsiteY9" fmla="*/ 246743 h 493486"/>
              <a:gd name="connsiteX10" fmla="*/ 711200 w 1625600"/>
              <a:gd name="connsiteY10" fmla="*/ 203200 h 493486"/>
              <a:gd name="connsiteX11" fmla="*/ 841828 w 1625600"/>
              <a:gd name="connsiteY11" fmla="*/ 130628 h 493486"/>
              <a:gd name="connsiteX12" fmla="*/ 1001485 w 1625600"/>
              <a:gd name="connsiteY12" fmla="*/ 116114 h 493486"/>
              <a:gd name="connsiteX13" fmla="*/ 1103085 w 1625600"/>
              <a:gd name="connsiteY13" fmla="*/ 87086 h 493486"/>
              <a:gd name="connsiteX14" fmla="*/ 1190171 w 1625600"/>
              <a:gd name="connsiteY14" fmla="*/ 58057 h 493486"/>
              <a:gd name="connsiteX15" fmla="*/ 1306285 w 1625600"/>
              <a:gd name="connsiteY15" fmla="*/ 29028 h 493486"/>
              <a:gd name="connsiteX16" fmla="*/ 1349828 w 1625600"/>
              <a:gd name="connsiteY16" fmla="*/ 14514 h 493486"/>
              <a:gd name="connsiteX17" fmla="*/ 1625600 w 1625600"/>
              <a:gd name="connsiteY17" fmla="*/ 0 h 493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5600" h="493486">
                <a:moveTo>
                  <a:pt x="0" y="493486"/>
                </a:moveTo>
                <a:cubicBezTo>
                  <a:pt x="24190" y="488648"/>
                  <a:pt x="50113" y="489179"/>
                  <a:pt x="72571" y="478971"/>
                </a:cubicBezTo>
                <a:cubicBezTo>
                  <a:pt x="104332" y="464534"/>
                  <a:pt x="130628" y="440266"/>
                  <a:pt x="159657" y="420914"/>
                </a:cubicBezTo>
                <a:cubicBezTo>
                  <a:pt x="174171" y="411238"/>
                  <a:pt x="186651" y="397402"/>
                  <a:pt x="203200" y="391886"/>
                </a:cubicBezTo>
                <a:lnTo>
                  <a:pt x="290285" y="362857"/>
                </a:lnTo>
                <a:cubicBezTo>
                  <a:pt x="304799" y="353181"/>
                  <a:pt x="318226" y="341629"/>
                  <a:pt x="333828" y="333828"/>
                </a:cubicBezTo>
                <a:cubicBezTo>
                  <a:pt x="358216" y="321634"/>
                  <a:pt x="412177" y="311775"/>
                  <a:pt x="435428" y="304800"/>
                </a:cubicBezTo>
                <a:cubicBezTo>
                  <a:pt x="464736" y="296007"/>
                  <a:pt x="493485" y="285447"/>
                  <a:pt x="522514" y="275771"/>
                </a:cubicBezTo>
                <a:cubicBezTo>
                  <a:pt x="537028" y="270933"/>
                  <a:pt x="551214" y="264968"/>
                  <a:pt x="566057" y="261257"/>
                </a:cubicBezTo>
                <a:lnTo>
                  <a:pt x="624114" y="246743"/>
                </a:lnTo>
                <a:cubicBezTo>
                  <a:pt x="817412" y="117876"/>
                  <a:pt x="530930" y="303350"/>
                  <a:pt x="711200" y="203200"/>
                </a:cubicBezTo>
                <a:cubicBezTo>
                  <a:pt x="757223" y="177632"/>
                  <a:pt x="788777" y="138207"/>
                  <a:pt x="841828" y="130628"/>
                </a:cubicBezTo>
                <a:cubicBezTo>
                  <a:pt x="894729" y="123071"/>
                  <a:pt x="948266" y="120952"/>
                  <a:pt x="1001485" y="116114"/>
                </a:cubicBezTo>
                <a:cubicBezTo>
                  <a:pt x="1147849" y="67327"/>
                  <a:pt x="920798" y="141772"/>
                  <a:pt x="1103085" y="87086"/>
                </a:cubicBezTo>
                <a:cubicBezTo>
                  <a:pt x="1132393" y="78293"/>
                  <a:pt x="1160486" y="65478"/>
                  <a:pt x="1190171" y="58057"/>
                </a:cubicBezTo>
                <a:cubicBezTo>
                  <a:pt x="1228876" y="48381"/>
                  <a:pt x="1268436" y="41644"/>
                  <a:pt x="1306285" y="29028"/>
                </a:cubicBezTo>
                <a:cubicBezTo>
                  <a:pt x="1320799" y="24190"/>
                  <a:pt x="1334591" y="15899"/>
                  <a:pt x="1349828" y="14514"/>
                </a:cubicBezTo>
                <a:cubicBezTo>
                  <a:pt x="1441501" y="6180"/>
                  <a:pt x="1625600" y="0"/>
                  <a:pt x="1625600" y="0"/>
                </a:cubicBezTo>
              </a:path>
            </a:pathLst>
          </a:custGeom>
          <a:noFill/>
          <a:ln w="57150">
            <a:solidFill>
              <a:srgbClr val="FFC00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rtlCol="0" anchor="ctr"/>
          <a:lstStyle/>
          <a:p>
            <a:pPr algn="ctr"/>
            <a:endParaRPr lang="de-DE"/>
          </a:p>
        </p:txBody>
      </p:sp>
    </p:spTree>
    <p:extLst>
      <p:ext uri="{BB962C8B-B14F-4D97-AF65-F5344CB8AC3E}">
        <p14:creationId xmlns:p14="http://schemas.microsoft.com/office/powerpoint/2010/main" val="2905167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16"/>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8" grpId="0" animBg="1"/>
      <p:bldP spid="18" grpId="1"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999" y="1268760"/>
            <a:ext cx="4191000" cy="4191000"/>
          </a:xfrm>
          <a:prstGeom prst="rect">
            <a:avLst/>
          </a:prstGeom>
        </p:spPr>
      </p:pic>
      <p:sp>
        <p:nvSpPr>
          <p:cNvPr id="2" name="Title 1"/>
          <p:cNvSpPr>
            <a:spLocks noGrp="1"/>
          </p:cNvSpPr>
          <p:nvPr>
            <p:ph type="title"/>
          </p:nvPr>
        </p:nvSpPr>
        <p:spPr/>
        <p:txBody>
          <a:bodyPr/>
          <a:lstStyle/>
          <a:p>
            <a:r>
              <a:rPr lang="de-DE" dirty="0" smtClean="0"/>
              <a:t>Interpolation</a:t>
            </a:r>
            <a:endParaRPr lang="de-DE" dirty="0"/>
          </a:p>
        </p:txBody>
      </p:sp>
      <p:sp>
        <p:nvSpPr>
          <p:cNvPr id="5" name="TextBox 4"/>
          <p:cNvSpPr txBox="1"/>
          <p:nvPr/>
        </p:nvSpPr>
        <p:spPr>
          <a:xfrm>
            <a:off x="551999" y="5526283"/>
            <a:ext cx="2674002" cy="430887"/>
          </a:xfrm>
          <a:prstGeom prst="rect">
            <a:avLst/>
          </a:prstGeom>
          <a:noFill/>
        </p:spPr>
        <p:txBody>
          <a:bodyPr wrap="none" rtlCol="0">
            <a:spAutoFit/>
          </a:bodyPr>
          <a:lstStyle/>
          <a:p>
            <a:r>
              <a:rPr lang="de-DE" sz="2200" dirty="0" smtClean="0"/>
              <a:t>Trilinear</a:t>
            </a:r>
            <a:r>
              <a:rPr lang="de-DE" sz="2200" dirty="0" smtClean="0"/>
              <a:t> </a:t>
            </a:r>
            <a:r>
              <a:rPr lang="de-DE" sz="2200" dirty="0" smtClean="0"/>
              <a:t>Interpolation</a:t>
            </a:r>
            <a:endParaRPr lang="de-DE" sz="2200" dirty="0"/>
          </a:p>
        </p:txBody>
      </p:sp>
    </p:spTree>
    <p:extLst>
      <p:ext uri="{BB962C8B-B14F-4D97-AF65-F5344CB8AC3E}">
        <p14:creationId xmlns:p14="http://schemas.microsoft.com/office/powerpoint/2010/main" val="243611045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999" y="1268760"/>
            <a:ext cx="4191000" cy="4191000"/>
          </a:xfrm>
          <a:prstGeom prst="rect">
            <a:avLst/>
          </a:prstGeom>
        </p:spPr>
      </p:pic>
      <p:sp>
        <p:nvSpPr>
          <p:cNvPr id="2" name="Title 1"/>
          <p:cNvSpPr>
            <a:spLocks noGrp="1"/>
          </p:cNvSpPr>
          <p:nvPr>
            <p:ph type="title"/>
          </p:nvPr>
        </p:nvSpPr>
        <p:spPr/>
        <p:txBody>
          <a:bodyPr/>
          <a:lstStyle/>
          <a:p>
            <a:r>
              <a:rPr lang="de-DE" dirty="0" smtClean="0"/>
              <a:t>Interpolation</a:t>
            </a:r>
            <a:endParaRPr lang="de-DE" dirty="0"/>
          </a:p>
        </p:txBody>
      </p:sp>
      <p:sp>
        <p:nvSpPr>
          <p:cNvPr id="11" name="Rectangle 10"/>
          <p:cNvSpPr/>
          <p:nvPr/>
        </p:nvSpPr>
        <p:spPr>
          <a:xfrm>
            <a:off x="3431704" y="2132855"/>
            <a:ext cx="648072" cy="504057"/>
          </a:xfrm>
          <a:prstGeom prst="rect">
            <a:avLst/>
          </a:prstGeom>
          <a:noFill/>
          <a:ln w="57150"/>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pic>
        <p:nvPicPr>
          <p:cNvPr id="19" name="Picture 18"/>
          <p:cNvPicPr>
            <a:picLocks noChangeAspect="1"/>
          </p:cNvPicPr>
          <p:nvPr/>
        </p:nvPicPr>
        <p:blipFill rotWithShape="1">
          <a:blip r:embed="rId3">
            <a:extLst>
              <a:ext uri="{28A0092B-C50C-407E-A947-70E740481C1C}">
                <a14:useLocalDpi xmlns:a14="http://schemas.microsoft.com/office/drawing/2010/main" val="0"/>
              </a:ext>
            </a:extLst>
          </a:blip>
          <a:srcRect l="66070" t="19869" r="17867" b="66730"/>
          <a:stretch/>
        </p:blipFill>
        <p:spPr>
          <a:xfrm>
            <a:off x="5417936" y="1268760"/>
            <a:ext cx="2204768" cy="1839336"/>
          </a:xfrm>
          <a:prstGeom prst="rect">
            <a:avLst/>
          </a:prstGeom>
        </p:spPr>
      </p:pic>
      <p:pic>
        <p:nvPicPr>
          <p:cNvPr id="21" name="Picture 20"/>
          <p:cNvPicPr>
            <a:picLocks noChangeAspect="1"/>
          </p:cNvPicPr>
          <p:nvPr/>
        </p:nvPicPr>
        <p:blipFill rotWithShape="1">
          <a:blip r:embed="rId3">
            <a:extLst>
              <a:ext uri="{28A0092B-C50C-407E-A947-70E740481C1C}">
                <a14:useLocalDpi xmlns:a14="http://schemas.microsoft.com/office/drawing/2010/main" val="0"/>
              </a:ext>
            </a:extLst>
          </a:blip>
          <a:srcRect l="67969" t="53755" r="15968" b="32844"/>
          <a:stretch/>
        </p:blipFill>
        <p:spPr>
          <a:xfrm>
            <a:off x="5425523" y="3620425"/>
            <a:ext cx="2204768" cy="1839336"/>
          </a:xfrm>
          <a:prstGeom prst="rect">
            <a:avLst/>
          </a:prstGeom>
        </p:spPr>
      </p:pic>
      <p:sp>
        <p:nvSpPr>
          <p:cNvPr id="23" name="Rectangle 22"/>
          <p:cNvSpPr/>
          <p:nvPr/>
        </p:nvSpPr>
        <p:spPr>
          <a:xfrm>
            <a:off x="5409929" y="1268760"/>
            <a:ext cx="2204768" cy="1841594"/>
          </a:xfrm>
          <a:prstGeom prst="rect">
            <a:avLst/>
          </a:prstGeom>
          <a:noFill/>
          <a:ln w="57150"/>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sp>
        <p:nvSpPr>
          <p:cNvPr id="14" name="Rectangle 13"/>
          <p:cNvSpPr/>
          <p:nvPr/>
        </p:nvSpPr>
        <p:spPr>
          <a:xfrm flipV="1">
            <a:off x="5425523" y="3620425"/>
            <a:ext cx="2204767" cy="1839336"/>
          </a:xfrm>
          <a:prstGeom prst="rect">
            <a:avLst/>
          </a:prstGeom>
          <a:noFill/>
          <a:ln w="5715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sp>
        <p:nvSpPr>
          <p:cNvPr id="26" name="Rectangle 25"/>
          <p:cNvSpPr/>
          <p:nvPr/>
        </p:nvSpPr>
        <p:spPr>
          <a:xfrm>
            <a:off x="3406649" y="3518090"/>
            <a:ext cx="648072" cy="504057"/>
          </a:xfrm>
          <a:prstGeom prst="rect">
            <a:avLst/>
          </a:prstGeom>
          <a:noFill/>
          <a:ln w="5715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sp>
        <p:nvSpPr>
          <p:cNvPr id="12" name="TextBox 11"/>
          <p:cNvSpPr txBox="1"/>
          <p:nvPr/>
        </p:nvSpPr>
        <p:spPr>
          <a:xfrm>
            <a:off x="551999" y="5526283"/>
            <a:ext cx="2674002" cy="430887"/>
          </a:xfrm>
          <a:prstGeom prst="rect">
            <a:avLst/>
          </a:prstGeom>
          <a:noFill/>
        </p:spPr>
        <p:txBody>
          <a:bodyPr wrap="none" rtlCol="0">
            <a:spAutoFit/>
          </a:bodyPr>
          <a:lstStyle/>
          <a:p>
            <a:r>
              <a:rPr lang="de-DE" sz="2200" dirty="0" smtClean="0"/>
              <a:t>Trilinear</a:t>
            </a:r>
            <a:r>
              <a:rPr lang="de-DE" sz="2200" dirty="0" smtClean="0"/>
              <a:t> </a:t>
            </a:r>
            <a:r>
              <a:rPr lang="de-DE" sz="2200" dirty="0" smtClean="0"/>
              <a:t>Interpolation</a:t>
            </a:r>
            <a:endParaRPr lang="de-DE" sz="2200" dirty="0"/>
          </a:p>
        </p:txBody>
      </p:sp>
    </p:spTree>
    <p:extLst>
      <p:ext uri="{BB962C8B-B14F-4D97-AF65-F5344CB8AC3E}">
        <p14:creationId xmlns:p14="http://schemas.microsoft.com/office/powerpoint/2010/main" val="32201919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999" y="1268760"/>
            <a:ext cx="4191000" cy="4191000"/>
          </a:xfrm>
          <a:prstGeom prst="rect">
            <a:avLst/>
          </a:prstGeom>
        </p:spPr>
      </p:pic>
      <p:sp>
        <p:nvSpPr>
          <p:cNvPr id="2" name="Title 1"/>
          <p:cNvSpPr>
            <a:spLocks noGrp="1"/>
          </p:cNvSpPr>
          <p:nvPr>
            <p:ph type="title"/>
          </p:nvPr>
        </p:nvSpPr>
        <p:spPr/>
        <p:txBody>
          <a:bodyPr/>
          <a:lstStyle/>
          <a:p>
            <a:r>
              <a:rPr lang="de-DE" dirty="0" smtClean="0"/>
              <a:t>Interpolation</a:t>
            </a:r>
            <a:endParaRPr lang="de-DE" dirty="0"/>
          </a:p>
        </p:txBody>
      </p:sp>
      <p:sp>
        <p:nvSpPr>
          <p:cNvPr id="11" name="Rectangle 10"/>
          <p:cNvSpPr/>
          <p:nvPr/>
        </p:nvSpPr>
        <p:spPr>
          <a:xfrm>
            <a:off x="3431704" y="2132855"/>
            <a:ext cx="648072" cy="504057"/>
          </a:xfrm>
          <a:prstGeom prst="rect">
            <a:avLst/>
          </a:prstGeom>
          <a:noFill/>
          <a:ln w="57150"/>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pic>
        <p:nvPicPr>
          <p:cNvPr id="19" name="Picture 18"/>
          <p:cNvPicPr>
            <a:picLocks noChangeAspect="1"/>
          </p:cNvPicPr>
          <p:nvPr/>
        </p:nvPicPr>
        <p:blipFill rotWithShape="1">
          <a:blip r:embed="rId3">
            <a:extLst>
              <a:ext uri="{28A0092B-C50C-407E-A947-70E740481C1C}">
                <a14:useLocalDpi xmlns:a14="http://schemas.microsoft.com/office/drawing/2010/main" val="0"/>
              </a:ext>
            </a:extLst>
          </a:blip>
          <a:srcRect l="66070" t="19869" r="17867" b="66730"/>
          <a:stretch/>
        </p:blipFill>
        <p:spPr>
          <a:xfrm>
            <a:off x="5417936" y="1268760"/>
            <a:ext cx="2204768" cy="1839336"/>
          </a:xfrm>
          <a:prstGeom prst="rect">
            <a:avLst/>
          </a:prstGeom>
        </p:spPr>
      </p:pic>
      <p:pic>
        <p:nvPicPr>
          <p:cNvPr id="21" name="Picture 20"/>
          <p:cNvPicPr>
            <a:picLocks noChangeAspect="1"/>
          </p:cNvPicPr>
          <p:nvPr/>
        </p:nvPicPr>
        <p:blipFill rotWithShape="1">
          <a:blip r:embed="rId3">
            <a:extLst>
              <a:ext uri="{28A0092B-C50C-407E-A947-70E740481C1C}">
                <a14:useLocalDpi xmlns:a14="http://schemas.microsoft.com/office/drawing/2010/main" val="0"/>
              </a:ext>
            </a:extLst>
          </a:blip>
          <a:srcRect l="67969" t="53755" r="15968" b="32844"/>
          <a:stretch/>
        </p:blipFill>
        <p:spPr>
          <a:xfrm>
            <a:off x="5425523" y="3620425"/>
            <a:ext cx="2204768" cy="1839336"/>
          </a:xfrm>
          <a:prstGeom prst="rect">
            <a:avLst/>
          </a:prstGeom>
        </p:spPr>
      </p:pic>
      <p:sp>
        <p:nvSpPr>
          <p:cNvPr id="23" name="Rectangle 22"/>
          <p:cNvSpPr/>
          <p:nvPr/>
        </p:nvSpPr>
        <p:spPr>
          <a:xfrm>
            <a:off x="5409929" y="1268760"/>
            <a:ext cx="2204768" cy="1841594"/>
          </a:xfrm>
          <a:prstGeom prst="rect">
            <a:avLst/>
          </a:prstGeom>
          <a:noFill/>
          <a:ln w="57150"/>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sp>
        <p:nvSpPr>
          <p:cNvPr id="14" name="Rectangle 13"/>
          <p:cNvSpPr/>
          <p:nvPr/>
        </p:nvSpPr>
        <p:spPr>
          <a:xfrm flipV="1">
            <a:off x="5425523" y="3620425"/>
            <a:ext cx="2204767" cy="1839336"/>
          </a:xfrm>
          <a:prstGeom prst="rect">
            <a:avLst/>
          </a:prstGeom>
          <a:noFill/>
          <a:ln w="5715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sp>
        <p:nvSpPr>
          <p:cNvPr id="26" name="Rectangle 25"/>
          <p:cNvSpPr/>
          <p:nvPr/>
        </p:nvSpPr>
        <p:spPr>
          <a:xfrm>
            <a:off x="3406649" y="3518090"/>
            <a:ext cx="648072" cy="504057"/>
          </a:xfrm>
          <a:prstGeom prst="rect">
            <a:avLst/>
          </a:prstGeom>
          <a:noFill/>
          <a:ln w="5715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sp>
        <p:nvSpPr>
          <p:cNvPr id="15" name="Rectangle 14"/>
          <p:cNvSpPr/>
          <p:nvPr/>
        </p:nvSpPr>
        <p:spPr>
          <a:xfrm>
            <a:off x="1416805" y="2285255"/>
            <a:ext cx="648072" cy="1232835"/>
          </a:xfrm>
          <a:prstGeom prst="rect">
            <a:avLst/>
          </a:prstGeom>
          <a:noFill/>
          <a:ln w="57150">
            <a:solidFill>
              <a:srgbClr val="0070C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pic>
        <p:nvPicPr>
          <p:cNvPr id="17" name="Picture 16"/>
          <p:cNvPicPr>
            <a:picLocks noChangeAspect="1"/>
          </p:cNvPicPr>
          <p:nvPr/>
        </p:nvPicPr>
        <p:blipFill rotWithShape="1">
          <a:blip r:embed="rId3">
            <a:extLst>
              <a:ext uri="{28A0092B-C50C-407E-A947-70E740481C1C}">
                <a14:useLocalDpi xmlns:a14="http://schemas.microsoft.com/office/drawing/2010/main" val="0"/>
              </a:ext>
            </a:extLst>
          </a:blip>
          <a:srcRect l="21169" t="23057" r="59604" b="46489"/>
          <a:stretch/>
        </p:blipFill>
        <p:spPr>
          <a:xfrm>
            <a:off x="8281626" y="1265198"/>
            <a:ext cx="2638910" cy="4180025"/>
          </a:xfrm>
          <a:prstGeom prst="rect">
            <a:avLst/>
          </a:prstGeom>
        </p:spPr>
      </p:pic>
      <p:sp>
        <p:nvSpPr>
          <p:cNvPr id="18" name="Rectangle 17"/>
          <p:cNvSpPr/>
          <p:nvPr/>
        </p:nvSpPr>
        <p:spPr>
          <a:xfrm>
            <a:off x="8266032" y="1278961"/>
            <a:ext cx="2654503" cy="4166262"/>
          </a:xfrm>
          <a:prstGeom prst="rect">
            <a:avLst/>
          </a:prstGeom>
          <a:noFill/>
          <a:ln w="57150">
            <a:solidFill>
              <a:srgbClr val="0070C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sp>
        <p:nvSpPr>
          <p:cNvPr id="20" name="TextBox 19"/>
          <p:cNvSpPr txBox="1"/>
          <p:nvPr/>
        </p:nvSpPr>
        <p:spPr>
          <a:xfrm>
            <a:off x="8112224" y="5526282"/>
            <a:ext cx="2942985" cy="430887"/>
          </a:xfrm>
          <a:prstGeom prst="rect">
            <a:avLst/>
          </a:prstGeom>
          <a:noFill/>
        </p:spPr>
        <p:txBody>
          <a:bodyPr wrap="none" rtlCol="0">
            <a:spAutoFit/>
          </a:bodyPr>
          <a:lstStyle/>
          <a:p>
            <a:pPr algn="ctr"/>
            <a:r>
              <a:rPr lang="de-DE" sz="2200" dirty="0" err="1"/>
              <a:t>n</a:t>
            </a:r>
            <a:r>
              <a:rPr lang="de-DE" sz="2200" dirty="0" err="1" smtClean="0"/>
              <a:t>o</a:t>
            </a:r>
            <a:r>
              <a:rPr lang="de-DE" sz="2200" dirty="0" smtClean="0"/>
              <a:t> </a:t>
            </a:r>
            <a:r>
              <a:rPr lang="de-DE" sz="2200" dirty="0" err="1" smtClean="0"/>
              <a:t>fluorescence</a:t>
            </a:r>
            <a:r>
              <a:rPr lang="de-DE" sz="2200" dirty="0" smtClean="0"/>
              <a:t> </a:t>
            </a:r>
            <a:r>
              <a:rPr lang="de-DE" sz="2200" dirty="0" err="1" smtClean="0"/>
              <a:t>present</a:t>
            </a:r>
            <a:endParaRPr lang="de-DE" sz="2200" dirty="0"/>
          </a:p>
        </p:txBody>
      </p:sp>
      <p:sp>
        <p:nvSpPr>
          <p:cNvPr id="24" name="TextBox 23"/>
          <p:cNvSpPr txBox="1"/>
          <p:nvPr/>
        </p:nvSpPr>
        <p:spPr>
          <a:xfrm>
            <a:off x="551999" y="5526283"/>
            <a:ext cx="2674002" cy="430887"/>
          </a:xfrm>
          <a:prstGeom prst="rect">
            <a:avLst/>
          </a:prstGeom>
          <a:noFill/>
        </p:spPr>
        <p:txBody>
          <a:bodyPr wrap="none" rtlCol="0">
            <a:spAutoFit/>
          </a:bodyPr>
          <a:lstStyle/>
          <a:p>
            <a:r>
              <a:rPr lang="de-DE" sz="2200" dirty="0" smtClean="0"/>
              <a:t>Trilinear</a:t>
            </a:r>
            <a:r>
              <a:rPr lang="de-DE" sz="2200" dirty="0" smtClean="0"/>
              <a:t> </a:t>
            </a:r>
            <a:r>
              <a:rPr lang="de-DE" sz="2200" dirty="0" smtClean="0"/>
              <a:t>Interpolation</a:t>
            </a:r>
            <a:endParaRPr lang="de-DE" sz="2200" dirty="0"/>
          </a:p>
        </p:txBody>
      </p:sp>
    </p:spTree>
    <p:extLst>
      <p:ext uri="{BB962C8B-B14F-4D97-AF65-F5344CB8AC3E}">
        <p14:creationId xmlns:p14="http://schemas.microsoft.com/office/powerpoint/2010/main" val="366051415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37000" contrast="79000"/>
                    </a14:imgEffect>
                  </a14:imgLayer>
                </a14:imgProps>
              </a:ext>
              <a:ext uri="{28A0092B-C50C-407E-A947-70E740481C1C}">
                <a14:useLocalDpi xmlns:a14="http://schemas.microsoft.com/office/drawing/2010/main" val="0"/>
              </a:ext>
            </a:extLst>
          </a:blip>
          <a:srcRect l="20645" t="23582" r="60129" b="45964"/>
          <a:stretch/>
        </p:blipFill>
        <p:spPr>
          <a:xfrm>
            <a:off x="8281626" y="1265198"/>
            <a:ext cx="2638909" cy="4180025"/>
          </a:xfrm>
          <a:prstGeom prst="rect">
            <a:avLst/>
          </a:prstGeom>
        </p:spPr>
      </p:pic>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1999" y="1268760"/>
            <a:ext cx="4191000" cy="4191000"/>
          </a:xfrm>
          <a:prstGeom prst="rect">
            <a:avLst/>
          </a:prstGeom>
        </p:spPr>
      </p:pic>
      <p:sp>
        <p:nvSpPr>
          <p:cNvPr id="2" name="Title 1"/>
          <p:cNvSpPr>
            <a:spLocks noGrp="1"/>
          </p:cNvSpPr>
          <p:nvPr>
            <p:ph type="title"/>
          </p:nvPr>
        </p:nvSpPr>
        <p:spPr/>
        <p:txBody>
          <a:bodyPr/>
          <a:lstStyle/>
          <a:p>
            <a:r>
              <a:rPr lang="de-DE" dirty="0" smtClean="0"/>
              <a:t>Interpolation</a:t>
            </a:r>
            <a:endParaRPr lang="de-DE" dirty="0"/>
          </a:p>
        </p:txBody>
      </p:sp>
      <p:sp>
        <p:nvSpPr>
          <p:cNvPr id="11" name="Rectangle 10"/>
          <p:cNvSpPr/>
          <p:nvPr/>
        </p:nvSpPr>
        <p:spPr>
          <a:xfrm>
            <a:off x="3431704" y="2132855"/>
            <a:ext cx="648072" cy="504057"/>
          </a:xfrm>
          <a:prstGeom prst="rect">
            <a:avLst/>
          </a:prstGeom>
          <a:noFill/>
          <a:ln w="57150"/>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pic>
        <p:nvPicPr>
          <p:cNvPr id="19" name="Picture 18"/>
          <p:cNvPicPr>
            <a:picLocks noChangeAspect="1"/>
          </p:cNvPicPr>
          <p:nvPr/>
        </p:nvPicPr>
        <p:blipFill rotWithShape="1">
          <a:blip r:embed="rId5">
            <a:extLst>
              <a:ext uri="{28A0092B-C50C-407E-A947-70E740481C1C}">
                <a14:useLocalDpi xmlns:a14="http://schemas.microsoft.com/office/drawing/2010/main" val="0"/>
              </a:ext>
            </a:extLst>
          </a:blip>
          <a:srcRect l="66070" t="19869" r="17867" b="66730"/>
          <a:stretch/>
        </p:blipFill>
        <p:spPr>
          <a:xfrm>
            <a:off x="5417936" y="1268760"/>
            <a:ext cx="2204768" cy="1839336"/>
          </a:xfrm>
          <a:prstGeom prst="rect">
            <a:avLst/>
          </a:prstGeom>
        </p:spPr>
      </p:pic>
      <p:pic>
        <p:nvPicPr>
          <p:cNvPr id="21" name="Picture 20"/>
          <p:cNvPicPr>
            <a:picLocks noChangeAspect="1"/>
          </p:cNvPicPr>
          <p:nvPr/>
        </p:nvPicPr>
        <p:blipFill rotWithShape="1">
          <a:blip r:embed="rId5">
            <a:extLst>
              <a:ext uri="{28A0092B-C50C-407E-A947-70E740481C1C}">
                <a14:useLocalDpi xmlns:a14="http://schemas.microsoft.com/office/drawing/2010/main" val="0"/>
              </a:ext>
            </a:extLst>
          </a:blip>
          <a:srcRect l="67969" t="53755" r="15968" b="32844"/>
          <a:stretch/>
        </p:blipFill>
        <p:spPr>
          <a:xfrm>
            <a:off x="5425523" y="3620425"/>
            <a:ext cx="2204768" cy="1839336"/>
          </a:xfrm>
          <a:prstGeom prst="rect">
            <a:avLst/>
          </a:prstGeom>
        </p:spPr>
      </p:pic>
      <p:sp>
        <p:nvSpPr>
          <p:cNvPr id="23" name="Rectangle 22"/>
          <p:cNvSpPr/>
          <p:nvPr/>
        </p:nvSpPr>
        <p:spPr>
          <a:xfrm>
            <a:off x="5409929" y="1268760"/>
            <a:ext cx="2204768" cy="1841594"/>
          </a:xfrm>
          <a:prstGeom prst="rect">
            <a:avLst/>
          </a:prstGeom>
          <a:noFill/>
          <a:ln w="57150"/>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sp>
        <p:nvSpPr>
          <p:cNvPr id="14" name="Rectangle 13"/>
          <p:cNvSpPr/>
          <p:nvPr/>
        </p:nvSpPr>
        <p:spPr>
          <a:xfrm flipV="1">
            <a:off x="5425523" y="3620425"/>
            <a:ext cx="2204767" cy="1839336"/>
          </a:xfrm>
          <a:prstGeom prst="rect">
            <a:avLst/>
          </a:prstGeom>
          <a:noFill/>
          <a:ln w="5715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sp>
        <p:nvSpPr>
          <p:cNvPr id="26" name="Rectangle 25"/>
          <p:cNvSpPr/>
          <p:nvPr/>
        </p:nvSpPr>
        <p:spPr>
          <a:xfrm>
            <a:off x="3406649" y="3518090"/>
            <a:ext cx="648072" cy="504057"/>
          </a:xfrm>
          <a:prstGeom prst="rect">
            <a:avLst/>
          </a:prstGeom>
          <a:noFill/>
          <a:ln w="5715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sp>
        <p:nvSpPr>
          <p:cNvPr id="15" name="Rectangle 14"/>
          <p:cNvSpPr/>
          <p:nvPr/>
        </p:nvSpPr>
        <p:spPr>
          <a:xfrm>
            <a:off x="1416805" y="2285255"/>
            <a:ext cx="648072" cy="1232835"/>
          </a:xfrm>
          <a:prstGeom prst="rect">
            <a:avLst/>
          </a:prstGeom>
          <a:noFill/>
          <a:ln w="57150">
            <a:solidFill>
              <a:srgbClr val="0070C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sp>
        <p:nvSpPr>
          <p:cNvPr id="18" name="Rectangle 17"/>
          <p:cNvSpPr/>
          <p:nvPr/>
        </p:nvSpPr>
        <p:spPr>
          <a:xfrm>
            <a:off x="8266032" y="1278961"/>
            <a:ext cx="2654503" cy="4166262"/>
          </a:xfrm>
          <a:prstGeom prst="rect">
            <a:avLst/>
          </a:prstGeom>
          <a:noFill/>
          <a:ln w="57150">
            <a:solidFill>
              <a:srgbClr val="0070C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sp>
        <p:nvSpPr>
          <p:cNvPr id="20" name="TextBox 19"/>
          <p:cNvSpPr txBox="1"/>
          <p:nvPr/>
        </p:nvSpPr>
        <p:spPr>
          <a:xfrm>
            <a:off x="8129587" y="5526282"/>
            <a:ext cx="2942985" cy="769441"/>
          </a:xfrm>
          <a:prstGeom prst="rect">
            <a:avLst/>
          </a:prstGeom>
          <a:noFill/>
        </p:spPr>
        <p:txBody>
          <a:bodyPr wrap="none" rtlCol="0">
            <a:spAutoFit/>
          </a:bodyPr>
          <a:lstStyle/>
          <a:p>
            <a:r>
              <a:rPr lang="de-DE" sz="2200" dirty="0" err="1"/>
              <a:t>n</a:t>
            </a:r>
            <a:r>
              <a:rPr lang="de-DE" sz="2200" dirty="0" err="1" smtClean="0"/>
              <a:t>o</a:t>
            </a:r>
            <a:r>
              <a:rPr lang="de-DE" sz="2200" dirty="0" smtClean="0"/>
              <a:t> </a:t>
            </a:r>
            <a:r>
              <a:rPr lang="de-DE" sz="2200" dirty="0" err="1" smtClean="0"/>
              <a:t>fluorescence</a:t>
            </a:r>
            <a:r>
              <a:rPr lang="de-DE" sz="2200" dirty="0" smtClean="0"/>
              <a:t> </a:t>
            </a:r>
            <a:r>
              <a:rPr lang="de-DE" sz="2200" dirty="0" err="1" smtClean="0"/>
              <a:t>present</a:t>
            </a:r>
            <a:endParaRPr lang="de-DE" sz="2200" dirty="0" smtClean="0"/>
          </a:p>
          <a:p>
            <a:r>
              <a:rPr lang="de-DE" sz="2200" dirty="0" err="1"/>
              <a:t>e</a:t>
            </a:r>
            <a:r>
              <a:rPr lang="de-DE" sz="2200" dirty="0" err="1" smtClean="0"/>
              <a:t>nhanced</a:t>
            </a:r>
            <a:r>
              <a:rPr lang="de-DE" sz="2200" dirty="0" smtClean="0"/>
              <a:t> </a:t>
            </a:r>
            <a:r>
              <a:rPr lang="de-DE" sz="2200" dirty="0" err="1" smtClean="0"/>
              <a:t>contrast</a:t>
            </a:r>
            <a:endParaRPr lang="de-DE" sz="2200" dirty="0"/>
          </a:p>
        </p:txBody>
      </p:sp>
      <p:sp>
        <p:nvSpPr>
          <p:cNvPr id="24" name="TextBox 23"/>
          <p:cNvSpPr txBox="1"/>
          <p:nvPr/>
        </p:nvSpPr>
        <p:spPr>
          <a:xfrm>
            <a:off x="551999" y="5526283"/>
            <a:ext cx="2674002" cy="430887"/>
          </a:xfrm>
          <a:prstGeom prst="rect">
            <a:avLst/>
          </a:prstGeom>
          <a:noFill/>
        </p:spPr>
        <p:txBody>
          <a:bodyPr wrap="none" rtlCol="0">
            <a:spAutoFit/>
          </a:bodyPr>
          <a:lstStyle/>
          <a:p>
            <a:r>
              <a:rPr lang="de-DE" sz="2200" dirty="0" smtClean="0"/>
              <a:t>Trilinear</a:t>
            </a:r>
            <a:r>
              <a:rPr lang="de-DE" sz="2200" dirty="0" smtClean="0"/>
              <a:t> </a:t>
            </a:r>
            <a:r>
              <a:rPr lang="de-DE" sz="2200" dirty="0" smtClean="0"/>
              <a:t>Interpolation</a:t>
            </a:r>
            <a:endParaRPr lang="de-DE" sz="2200" dirty="0"/>
          </a:p>
        </p:txBody>
      </p:sp>
    </p:spTree>
    <p:extLst>
      <p:ext uri="{BB962C8B-B14F-4D97-AF65-F5344CB8AC3E}">
        <p14:creationId xmlns:p14="http://schemas.microsoft.com/office/powerpoint/2010/main" val="76139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Wide </a:t>
            </a:r>
            <a:r>
              <a:rPr lang="de-DE" dirty="0" err="1" smtClean="0"/>
              <a:t>Gamut</a:t>
            </a:r>
            <a:r>
              <a:rPr lang="de-DE" dirty="0" smtClean="0"/>
              <a:t> </a:t>
            </a:r>
            <a:r>
              <a:rPr lang="de-DE" dirty="0" err="1" smtClean="0"/>
              <a:t>vs</a:t>
            </a:r>
            <a:r>
              <a:rPr lang="de-DE" dirty="0" smtClean="0"/>
              <a:t> </a:t>
            </a:r>
            <a:r>
              <a:rPr lang="de-DE" dirty="0" err="1" smtClean="0"/>
              <a:t>MacAdam</a:t>
            </a:r>
            <a:endParaRPr lang="de-DE" dirty="0"/>
          </a:p>
        </p:txBody>
      </p:sp>
      <p:pic>
        <p:nvPicPr>
          <p:cNvPr id="6" name="wetawide.gif" descr="wetawide.gif"/>
          <p:cNvPicPr>
            <a:picLocks/>
          </p:cNvPicPr>
          <p:nvPr/>
        </p:nvPicPr>
        <p:blipFill>
          <a:blip r:embed="rId3">
            <a:extLst/>
          </a:blip>
          <a:stretch>
            <a:fillRect/>
          </a:stretch>
        </p:blipFill>
        <p:spPr>
          <a:xfrm>
            <a:off x="407368" y="980728"/>
            <a:ext cx="7800216" cy="5535303"/>
          </a:xfrm>
          <a:prstGeom prst="rect">
            <a:avLst/>
          </a:prstGeom>
          <a:ln w="12700">
            <a:miter lim="400000"/>
          </a:ln>
        </p:spPr>
      </p:pic>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r="13194"/>
          <a:stretch/>
        </p:blipFill>
        <p:spPr>
          <a:xfrm>
            <a:off x="8540473" y="2075482"/>
            <a:ext cx="3316167" cy="3820223"/>
          </a:xfrm>
          <a:prstGeom prst="rect">
            <a:avLst/>
          </a:prstGeom>
        </p:spPr>
      </p:pic>
      <p:sp>
        <p:nvSpPr>
          <p:cNvPr id="12" name="Isosceles Triangle 11"/>
          <p:cNvSpPr/>
          <p:nvPr/>
        </p:nvSpPr>
        <p:spPr>
          <a:xfrm rot="19863465">
            <a:off x="8633910" y="3466569"/>
            <a:ext cx="2338755" cy="1697336"/>
          </a:xfrm>
          <a:prstGeom prst="triangle">
            <a:avLst>
              <a:gd name="adj" fmla="val 70982"/>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Isosceles Triangle 12"/>
          <p:cNvSpPr/>
          <p:nvPr/>
        </p:nvSpPr>
        <p:spPr>
          <a:xfrm rot="20230808">
            <a:off x="8400256" y="2289839"/>
            <a:ext cx="2669971" cy="3013682"/>
          </a:xfrm>
          <a:prstGeom prst="triangle">
            <a:avLst>
              <a:gd name="adj" fmla="val 54211"/>
            </a:avLst>
          </a:pr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5" name="Straight Connector 14"/>
          <p:cNvCxnSpPr/>
          <p:nvPr/>
        </p:nvCxnSpPr>
        <p:spPr>
          <a:xfrm>
            <a:off x="10116531" y="2748090"/>
            <a:ext cx="443965" cy="0"/>
          </a:xfrm>
          <a:prstGeom prst="line">
            <a:avLst/>
          </a:prstGeom>
          <a:ln w="76200">
            <a:solidFill>
              <a:srgbClr val="00B0F0"/>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0568695" y="2131192"/>
            <a:ext cx="837514" cy="640439"/>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400" kern="1200" noProof="0" dirty="0" err="1" smtClean="0">
                <a:ln w="6350">
                  <a:noFill/>
                </a:ln>
                <a:latin typeface="Calibri" pitchFamily="34" charset="0"/>
                <a:ea typeface="+mj-ea"/>
                <a:cs typeface="+mj-cs"/>
              </a:rPr>
              <a:t>sRGB</a:t>
            </a:r>
            <a:endParaRPr kumimoji="0" lang="de-DE" sz="2400" kern="1200" noProof="0" dirty="0" smtClean="0">
              <a:ln w="6350">
                <a:noFill/>
              </a:ln>
              <a:latin typeface="Calibri" pitchFamily="34" charset="0"/>
              <a:ea typeface="+mj-ea"/>
              <a:cs typeface="+mj-cs"/>
            </a:endParaRPr>
          </a:p>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400" dirty="0" err="1" smtClean="0">
                <a:ln w="6350">
                  <a:noFill/>
                </a:ln>
                <a:latin typeface="Calibri" pitchFamily="34" charset="0"/>
                <a:ea typeface="+mj-ea"/>
                <a:cs typeface="+mj-cs"/>
              </a:rPr>
              <a:t>ACEScg</a:t>
            </a:r>
            <a:endParaRPr kumimoji="0" lang="de-DE" sz="2400" kern="1200" noProof="0" dirty="0" smtClean="0">
              <a:ln w="6350">
                <a:noFill/>
              </a:ln>
              <a:latin typeface="Calibri" pitchFamily="34" charset="0"/>
              <a:ea typeface="+mj-ea"/>
              <a:cs typeface="+mj-cs"/>
            </a:endParaRPr>
          </a:p>
        </p:txBody>
      </p:sp>
      <p:cxnSp>
        <p:nvCxnSpPr>
          <p:cNvPr id="17" name="Straight Connector 16"/>
          <p:cNvCxnSpPr/>
          <p:nvPr/>
        </p:nvCxnSpPr>
        <p:spPr>
          <a:xfrm>
            <a:off x="10116531" y="2392313"/>
            <a:ext cx="44396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13173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999" y="1268760"/>
            <a:ext cx="4191000" cy="4191000"/>
          </a:xfrm>
          <a:prstGeom prst="rect">
            <a:avLst/>
          </a:prstGeom>
        </p:spPr>
      </p:pic>
      <p:sp>
        <p:nvSpPr>
          <p:cNvPr id="2" name="Title 1"/>
          <p:cNvSpPr>
            <a:spLocks noGrp="1"/>
          </p:cNvSpPr>
          <p:nvPr>
            <p:ph type="title"/>
          </p:nvPr>
        </p:nvSpPr>
        <p:spPr/>
        <p:txBody>
          <a:bodyPr/>
          <a:lstStyle/>
          <a:p>
            <a:r>
              <a:rPr lang="de-DE" dirty="0" smtClean="0"/>
              <a:t>Interpolation</a:t>
            </a:r>
            <a:endParaRPr lang="de-DE" dirty="0"/>
          </a:p>
        </p:txBody>
      </p:sp>
      <p:sp>
        <p:nvSpPr>
          <p:cNvPr id="11" name="Rectangle 10"/>
          <p:cNvSpPr/>
          <p:nvPr/>
        </p:nvSpPr>
        <p:spPr>
          <a:xfrm>
            <a:off x="3431704" y="2132855"/>
            <a:ext cx="648072" cy="504057"/>
          </a:xfrm>
          <a:prstGeom prst="rect">
            <a:avLst/>
          </a:prstGeom>
          <a:noFill/>
          <a:ln w="57150"/>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pic>
        <p:nvPicPr>
          <p:cNvPr id="19" name="Picture 18"/>
          <p:cNvPicPr>
            <a:picLocks noChangeAspect="1"/>
          </p:cNvPicPr>
          <p:nvPr/>
        </p:nvPicPr>
        <p:blipFill rotWithShape="1">
          <a:blip r:embed="rId3">
            <a:extLst>
              <a:ext uri="{28A0092B-C50C-407E-A947-70E740481C1C}">
                <a14:useLocalDpi xmlns:a14="http://schemas.microsoft.com/office/drawing/2010/main" val="0"/>
              </a:ext>
            </a:extLst>
          </a:blip>
          <a:srcRect l="66070" t="19869" r="17867" b="66730"/>
          <a:stretch/>
        </p:blipFill>
        <p:spPr>
          <a:xfrm>
            <a:off x="5417936" y="1268760"/>
            <a:ext cx="2204768" cy="1839336"/>
          </a:xfrm>
          <a:prstGeom prst="rect">
            <a:avLst/>
          </a:prstGeom>
        </p:spPr>
      </p:pic>
      <p:pic>
        <p:nvPicPr>
          <p:cNvPr id="21" name="Picture 20"/>
          <p:cNvPicPr>
            <a:picLocks noChangeAspect="1"/>
          </p:cNvPicPr>
          <p:nvPr/>
        </p:nvPicPr>
        <p:blipFill rotWithShape="1">
          <a:blip r:embed="rId3">
            <a:extLst>
              <a:ext uri="{28A0092B-C50C-407E-A947-70E740481C1C}">
                <a14:useLocalDpi xmlns:a14="http://schemas.microsoft.com/office/drawing/2010/main" val="0"/>
              </a:ext>
            </a:extLst>
          </a:blip>
          <a:srcRect l="67969" t="53755" r="15968" b="32844"/>
          <a:stretch/>
        </p:blipFill>
        <p:spPr>
          <a:xfrm>
            <a:off x="5425523" y="3620425"/>
            <a:ext cx="2204768" cy="1839336"/>
          </a:xfrm>
          <a:prstGeom prst="rect">
            <a:avLst/>
          </a:prstGeom>
        </p:spPr>
      </p:pic>
      <p:sp>
        <p:nvSpPr>
          <p:cNvPr id="23" name="Rectangle 22"/>
          <p:cNvSpPr/>
          <p:nvPr/>
        </p:nvSpPr>
        <p:spPr>
          <a:xfrm>
            <a:off x="5409929" y="1268760"/>
            <a:ext cx="2204768" cy="1841594"/>
          </a:xfrm>
          <a:prstGeom prst="rect">
            <a:avLst/>
          </a:prstGeom>
          <a:noFill/>
          <a:ln w="57150"/>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sp>
        <p:nvSpPr>
          <p:cNvPr id="14" name="Rectangle 13"/>
          <p:cNvSpPr/>
          <p:nvPr/>
        </p:nvSpPr>
        <p:spPr>
          <a:xfrm flipV="1">
            <a:off x="5425523" y="3620425"/>
            <a:ext cx="2204767" cy="1839336"/>
          </a:xfrm>
          <a:prstGeom prst="rect">
            <a:avLst/>
          </a:prstGeom>
          <a:noFill/>
          <a:ln w="5715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sp>
        <p:nvSpPr>
          <p:cNvPr id="26" name="Rectangle 25"/>
          <p:cNvSpPr/>
          <p:nvPr/>
        </p:nvSpPr>
        <p:spPr>
          <a:xfrm>
            <a:off x="3406649" y="3518090"/>
            <a:ext cx="648072" cy="504057"/>
          </a:xfrm>
          <a:prstGeom prst="rect">
            <a:avLst/>
          </a:prstGeom>
          <a:noFill/>
          <a:ln w="5715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sp>
        <p:nvSpPr>
          <p:cNvPr id="15" name="Rectangle 14"/>
          <p:cNvSpPr/>
          <p:nvPr/>
        </p:nvSpPr>
        <p:spPr>
          <a:xfrm>
            <a:off x="1416805" y="2285255"/>
            <a:ext cx="648072" cy="1232835"/>
          </a:xfrm>
          <a:prstGeom prst="rect">
            <a:avLst/>
          </a:prstGeom>
          <a:noFill/>
          <a:ln w="57150">
            <a:solidFill>
              <a:srgbClr val="0070C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sp>
        <p:nvSpPr>
          <p:cNvPr id="22" name="Rectangle 21"/>
          <p:cNvSpPr/>
          <p:nvPr/>
        </p:nvSpPr>
        <p:spPr>
          <a:xfrm>
            <a:off x="551999" y="1277654"/>
            <a:ext cx="4191000" cy="4182107"/>
          </a:xfrm>
          <a:prstGeom prst="rect">
            <a:avLst/>
          </a:prstGeom>
          <a:ln>
            <a:solidFill>
              <a:schemeClr val="tx1"/>
            </a:solidFill>
          </a:ln>
          <a:effectLst>
            <a:outerShdw blurRad="50800" dist="38100" dir="2700000" algn="tl" rotWithShape="0">
              <a:schemeClr val="tx1">
                <a:alpha val="40000"/>
              </a:schemeClr>
            </a:outerShdw>
          </a:effectLst>
        </p:spPr>
        <p:style>
          <a:lnRef idx="2">
            <a:schemeClr val="accent1"/>
          </a:lnRef>
          <a:fillRef idx="1">
            <a:schemeClr val="lt1"/>
          </a:fillRef>
          <a:effectRef idx="0">
            <a:schemeClr val="accent1"/>
          </a:effectRef>
          <a:fontRef idx="minor">
            <a:schemeClr val="dk1"/>
          </a:fontRef>
        </p:style>
        <p:txBody>
          <a:bodyPr rtlCol="0" anchor="t"/>
          <a:lstStyle/>
          <a:p>
            <a:pPr algn="ctr"/>
            <a:endParaRPr lang="de-DE" dirty="0" smtClean="0"/>
          </a:p>
          <a:p>
            <a:pPr algn="ctr"/>
            <a:endParaRPr lang="de-DE" dirty="0"/>
          </a:p>
          <a:p>
            <a:r>
              <a:rPr lang="de-DE" sz="2400" dirty="0" smtClean="0"/>
              <a:t>  </a:t>
            </a:r>
            <a:r>
              <a:rPr lang="de-DE" sz="2400" dirty="0" err="1" smtClean="0"/>
              <a:t>Reflectance</a:t>
            </a:r>
            <a:r>
              <a:rPr lang="de-DE" sz="2400" dirty="0" smtClean="0"/>
              <a:t> </a:t>
            </a:r>
            <a:r>
              <a:rPr lang="de-DE" sz="2400" dirty="0" err="1" smtClean="0"/>
              <a:t>Spectrum</a:t>
            </a:r>
            <a:r>
              <a:rPr lang="de-DE" sz="2400" dirty="0" smtClean="0"/>
              <a:t>:</a:t>
            </a:r>
          </a:p>
        </p:txBody>
      </p:sp>
      <mc:AlternateContent xmlns:mc="http://schemas.openxmlformats.org/markup-compatibility/2006" xmlns:a14="http://schemas.microsoft.com/office/drawing/2010/main">
        <mc:Choice Requires="a14">
          <p:sp>
            <p:nvSpPr>
              <p:cNvPr id="24" name="TextBox 23"/>
              <p:cNvSpPr txBox="1"/>
              <p:nvPr/>
            </p:nvSpPr>
            <p:spPr>
              <a:xfrm>
                <a:off x="733607" y="2475368"/>
                <a:ext cx="3704149" cy="1593962"/>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de-DE" sz="2400" i="1">
                          <a:latin typeface="Cambria Math" panose="02040503050406030204" pitchFamily="18" charset="0"/>
                        </a:rPr>
                        <m:t>𝑓</m:t>
                      </m:r>
                      <m:d>
                        <m:dPr>
                          <m:ctrlPr>
                            <a:rPr lang="de-DE" sz="2400" i="1">
                              <a:latin typeface="Cambria Math" panose="02040503050406030204" pitchFamily="18" charset="0"/>
                            </a:rPr>
                          </m:ctrlPr>
                        </m:dPr>
                        <m:e>
                          <m:r>
                            <a:rPr lang="de-DE" sz="2400" i="1">
                              <a:latin typeface="Cambria Math" panose="02040503050406030204" pitchFamily="18" charset="0"/>
                            </a:rPr>
                            <m:t>𝜆</m:t>
                          </m:r>
                        </m:e>
                      </m:d>
                      <m:r>
                        <a:rPr lang="de-DE" sz="2400" i="1">
                          <a:latin typeface="Cambria Math" panose="02040503050406030204" pitchFamily="18" charset="0"/>
                        </a:rPr>
                        <m:t>=</m:t>
                      </m:r>
                      <m:r>
                        <a:rPr lang="de-DE" sz="2400" i="1">
                          <a:latin typeface="Cambria Math" panose="02040503050406030204" pitchFamily="18" charset="0"/>
                        </a:rPr>
                        <m:t>𝑆</m:t>
                      </m:r>
                      <m:d>
                        <m:dPr>
                          <m:ctrlPr>
                            <a:rPr lang="de-DE" sz="2400" i="1">
                              <a:latin typeface="Cambria Math" panose="02040503050406030204" pitchFamily="18" charset="0"/>
                            </a:rPr>
                          </m:ctrlPr>
                        </m:dPr>
                        <m:e>
                          <m:sSub>
                            <m:sSubPr>
                              <m:ctrlPr>
                                <a:rPr lang="de-DE" sz="2400" i="1">
                                  <a:latin typeface="Cambria Math" panose="02040503050406030204" pitchFamily="18" charset="0"/>
                                </a:rPr>
                              </m:ctrlPr>
                            </m:sSubPr>
                            <m:e>
                              <m:r>
                                <a:rPr lang="de-DE" sz="2400" i="1">
                                  <a:latin typeface="Cambria Math" panose="02040503050406030204" pitchFamily="18" charset="0"/>
                                </a:rPr>
                                <m:t>𝑐</m:t>
                              </m:r>
                            </m:e>
                            <m:sub>
                              <m:r>
                                <a:rPr lang="de-DE" sz="2400" i="1">
                                  <a:latin typeface="Cambria Math" panose="02040503050406030204" pitchFamily="18" charset="0"/>
                                </a:rPr>
                                <m:t>0</m:t>
                              </m:r>
                            </m:sub>
                          </m:sSub>
                          <m:sSup>
                            <m:sSupPr>
                              <m:ctrlPr>
                                <a:rPr lang="de-DE" sz="2400" i="1">
                                  <a:latin typeface="Cambria Math" panose="02040503050406030204" pitchFamily="18" charset="0"/>
                                </a:rPr>
                              </m:ctrlPr>
                            </m:sSupPr>
                            <m:e>
                              <m:r>
                                <a:rPr lang="de-DE" sz="2400" i="1">
                                  <a:latin typeface="Cambria Math" panose="02040503050406030204" pitchFamily="18" charset="0"/>
                                </a:rPr>
                                <m:t>𝜆</m:t>
                              </m:r>
                            </m:e>
                            <m:sup>
                              <m:r>
                                <a:rPr lang="de-DE" sz="2400" i="1">
                                  <a:latin typeface="Cambria Math" panose="02040503050406030204" pitchFamily="18" charset="0"/>
                                </a:rPr>
                                <m:t>2</m:t>
                              </m:r>
                            </m:sup>
                          </m:sSup>
                          <m:r>
                            <a:rPr lang="de-DE" sz="2400" i="1">
                              <a:latin typeface="Cambria Math" panose="02040503050406030204" pitchFamily="18" charset="0"/>
                            </a:rPr>
                            <m:t>+</m:t>
                          </m:r>
                          <m:sSub>
                            <m:sSubPr>
                              <m:ctrlPr>
                                <a:rPr lang="de-DE" sz="2400" i="1">
                                  <a:latin typeface="Cambria Math" panose="02040503050406030204" pitchFamily="18" charset="0"/>
                                </a:rPr>
                              </m:ctrlPr>
                            </m:sSubPr>
                            <m:e>
                              <m:r>
                                <a:rPr lang="de-DE" sz="2400" i="1">
                                  <a:latin typeface="Cambria Math" panose="02040503050406030204" pitchFamily="18" charset="0"/>
                                </a:rPr>
                                <m:t>𝑐</m:t>
                              </m:r>
                            </m:e>
                            <m:sub>
                              <m:r>
                                <a:rPr lang="de-DE" sz="2400" i="1">
                                  <a:latin typeface="Cambria Math" panose="02040503050406030204" pitchFamily="18" charset="0"/>
                                </a:rPr>
                                <m:t>1</m:t>
                              </m:r>
                            </m:sub>
                          </m:sSub>
                          <m:r>
                            <a:rPr lang="de-DE" sz="2400" i="1">
                              <a:latin typeface="Cambria Math" panose="02040503050406030204" pitchFamily="18" charset="0"/>
                            </a:rPr>
                            <m:t>𝜆</m:t>
                          </m:r>
                          <m:r>
                            <a:rPr lang="de-DE" sz="2400" i="1">
                              <a:latin typeface="Cambria Math" panose="02040503050406030204" pitchFamily="18" charset="0"/>
                            </a:rPr>
                            <m:t>+</m:t>
                          </m:r>
                          <m:sSub>
                            <m:sSubPr>
                              <m:ctrlPr>
                                <a:rPr lang="de-DE" sz="2400" i="1">
                                  <a:latin typeface="Cambria Math" panose="02040503050406030204" pitchFamily="18" charset="0"/>
                                </a:rPr>
                              </m:ctrlPr>
                            </m:sSubPr>
                            <m:e>
                              <m:r>
                                <a:rPr lang="de-DE" sz="2400" i="1">
                                  <a:latin typeface="Cambria Math" panose="02040503050406030204" pitchFamily="18" charset="0"/>
                                </a:rPr>
                                <m:t>𝑐</m:t>
                              </m:r>
                            </m:e>
                            <m:sub>
                              <m:r>
                                <a:rPr lang="de-DE" sz="2400" i="1">
                                  <a:latin typeface="Cambria Math" panose="02040503050406030204" pitchFamily="18" charset="0"/>
                                </a:rPr>
                                <m:t>2</m:t>
                              </m:r>
                            </m:sub>
                          </m:sSub>
                        </m:e>
                      </m:d>
                    </m:oMath>
                  </m:oMathPara>
                </a14:m>
                <a:endParaRPr lang="de-DE" sz="2400" dirty="0"/>
              </a:p>
              <a:p>
                <a:endParaRPr lang="de-DE" sz="2400" dirty="0"/>
              </a:p>
              <a:p>
                <a:pPr/>
                <a14:m>
                  <m:oMathPara xmlns:m="http://schemas.openxmlformats.org/officeDocument/2006/math">
                    <m:oMathParaPr>
                      <m:jc m:val="left"/>
                    </m:oMathParaPr>
                    <m:oMath xmlns:m="http://schemas.openxmlformats.org/officeDocument/2006/math">
                      <m:r>
                        <a:rPr lang="de-DE" sz="2400" i="1">
                          <a:latin typeface="Cambria Math" panose="02040503050406030204" pitchFamily="18" charset="0"/>
                        </a:rPr>
                        <m:t>𝑆</m:t>
                      </m:r>
                      <m:d>
                        <m:dPr>
                          <m:ctrlPr>
                            <a:rPr lang="de-DE" sz="2400" i="1">
                              <a:latin typeface="Cambria Math" panose="02040503050406030204" pitchFamily="18" charset="0"/>
                            </a:rPr>
                          </m:ctrlPr>
                        </m:dPr>
                        <m:e>
                          <m:r>
                            <a:rPr lang="de-DE" sz="2400" i="1">
                              <a:latin typeface="Cambria Math" panose="02040503050406030204" pitchFamily="18" charset="0"/>
                            </a:rPr>
                            <m:t>𝑥</m:t>
                          </m:r>
                        </m:e>
                      </m:d>
                      <m:r>
                        <a:rPr lang="de-DE" sz="2400" i="1">
                          <a:latin typeface="Cambria Math" panose="02040503050406030204" pitchFamily="18" charset="0"/>
                        </a:rPr>
                        <m:t>= </m:t>
                      </m:r>
                      <m:f>
                        <m:fPr>
                          <m:ctrlPr>
                            <a:rPr lang="de-DE" sz="2400" i="1">
                              <a:latin typeface="Cambria Math" panose="02040503050406030204" pitchFamily="18" charset="0"/>
                            </a:rPr>
                          </m:ctrlPr>
                        </m:fPr>
                        <m:num>
                          <m:r>
                            <a:rPr lang="de-DE" sz="2400" i="1">
                              <a:latin typeface="Cambria Math" panose="02040503050406030204" pitchFamily="18" charset="0"/>
                            </a:rPr>
                            <m:t>1</m:t>
                          </m:r>
                        </m:num>
                        <m:den>
                          <m:r>
                            <a:rPr lang="de-DE" sz="2400" i="1">
                              <a:latin typeface="Cambria Math" panose="02040503050406030204" pitchFamily="18" charset="0"/>
                            </a:rPr>
                            <m:t>2</m:t>
                          </m:r>
                        </m:den>
                      </m:f>
                      <m:r>
                        <a:rPr lang="de-DE" sz="2400" i="1">
                          <a:latin typeface="Cambria Math" panose="02040503050406030204" pitchFamily="18" charset="0"/>
                        </a:rPr>
                        <m:t>+ </m:t>
                      </m:r>
                      <m:f>
                        <m:fPr>
                          <m:ctrlPr>
                            <a:rPr lang="de-DE" sz="2400" i="1">
                              <a:latin typeface="Cambria Math" panose="02040503050406030204" pitchFamily="18" charset="0"/>
                            </a:rPr>
                          </m:ctrlPr>
                        </m:fPr>
                        <m:num>
                          <m:r>
                            <a:rPr lang="de-DE" sz="2400" i="1">
                              <a:latin typeface="Cambria Math" panose="02040503050406030204" pitchFamily="18" charset="0"/>
                            </a:rPr>
                            <m:t>𝑥</m:t>
                          </m:r>
                        </m:num>
                        <m:den>
                          <m:r>
                            <a:rPr lang="de-DE" sz="2400" i="1">
                              <a:latin typeface="Cambria Math" panose="02040503050406030204" pitchFamily="18" charset="0"/>
                            </a:rPr>
                            <m:t>2 </m:t>
                          </m:r>
                          <m:rad>
                            <m:radPr>
                              <m:degHide m:val="on"/>
                              <m:ctrlPr>
                                <a:rPr lang="de-DE" sz="2400" i="1">
                                  <a:latin typeface="Cambria Math" panose="02040503050406030204" pitchFamily="18" charset="0"/>
                                </a:rPr>
                              </m:ctrlPr>
                            </m:radPr>
                            <m:deg/>
                            <m:e>
                              <m:r>
                                <a:rPr lang="de-DE" sz="2400" i="1">
                                  <a:latin typeface="Cambria Math" panose="02040503050406030204" pitchFamily="18" charset="0"/>
                                </a:rPr>
                                <m:t>1+</m:t>
                              </m:r>
                              <m:sSup>
                                <m:sSupPr>
                                  <m:ctrlPr>
                                    <a:rPr lang="de-DE" sz="2400" i="1">
                                      <a:latin typeface="Cambria Math" panose="02040503050406030204" pitchFamily="18" charset="0"/>
                                    </a:rPr>
                                  </m:ctrlPr>
                                </m:sSupPr>
                                <m:e>
                                  <m:r>
                                    <a:rPr lang="de-DE" sz="2400" i="1">
                                      <a:latin typeface="Cambria Math" panose="02040503050406030204" pitchFamily="18" charset="0"/>
                                    </a:rPr>
                                    <m:t>𝑥</m:t>
                                  </m:r>
                                </m:e>
                                <m:sup>
                                  <m:r>
                                    <a:rPr lang="de-DE" sz="2400" i="1">
                                      <a:latin typeface="Cambria Math" panose="02040503050406030204" pitchFamily="18" charset="0"/>
                                    </a:rPr>
                                    <m:t>2</m:t>
                                  </m:r>
                                </m:sup>
                              </m:sSup>
                            </m:e>
                          </m:rad>
                        </m:den>
                      </m:f>
                    </m:oMath>
                  </m:oMathPara>
                </a14:m>
                <a:endParaRPr lang="de-DE" sz="2400" dirty="0"/>
              </a:p>
            </p:txBody>
          </p:sp>
        </mc:Choice>
        <mc:Fallback xmlns="">
          <p:sp>
            <p:nvSpPr>
              <p:cNvPr id="24" name="TextBox 23"/>
              <p:cNvSpPr txBox="1">
                <a:spLocks noRot="1" noChangeAspect="1" noMove="1" noResize="1" noEditPoints="1" noAdjustHandles="1" noChangeArrowheads="1" noChangeShapeType="1" noTextEdit="1"/>
              </p:cNvSpPr>
              <p:nvPr/>
            </p:nvSpPr>
            <p:spPr>
              <a:xfrm>
                <a:off x="733607" y="2475368"/>
                <a:ext cx="3704149" cy="1593962"/>
              </a:xfrm>
              <a:prstGeom prst="rect">
                <a:avLst/>
              </a:prstGeom>
              <a:blipFill rotWithShape="0">
                <a:blip r:embed="rId5"/>
                <a:stretch>
                  <a:fillRect l="-1316"/>
                </a:stretch>
              </a:blipFill>
            </p:spPr>
            <p:txBody>
              <a:bodyPr/>
              <a:lstStyle/>
              <a:p>
                <a:r>
                  <a:rPr lang="de-DE">
                    <a:noFill/>
                  </a:rPr>
                  <a:t> </a:t>
                </a:r>
              </a:p>
            </p:txBody>
          </p:sp>
        </mc:Fallback>
      </mc:AlternateContent>
      <p:sp>
        <p:nvSpPr>
          <p:cNvPr id="3" name="Rectangle 2"/>
          <p:cNvSpPr/>
          <p:nvPr/>
        </p:nvSpPr>
        <p:spPr>
          <a:xfrm rot="20232404">
            <a:off x="742313" y="2882079"/>
            <a:ext cx="3823528" cy="1072294"/>
          </a:xfrm>
          <a:prstGeom prst="rect">
            <a:avLst/>
          </a:prstGeom>
          <a:solidFill>
            <a:srgbClr val="FF0000"/>
          </a:solidFill>
          <a:ln>
            <a:solidFill>
              <a:schemeClr val="bg1"/>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rtlCol="0" anchor="ctr"/>
          <a:lstStyle/>
          <a:p>
            <a:pPr algn="ctr"/>
            <a:r>
              <a:rPr lang="de-DE" sz="3200" dirty="0" smtClean="0">
                <a:solidFill>
                  <a:schemeClr val="bg1"/>
                </a:solidFill>
                <a:latin typeface="Arial Black" panose="020B0A04020102020204" pitchFamily="34" charset="0"/>
              </a:rPr>
              <a:t>NONLINEAR</a:t>
            </a:r>
            <a:endParaRPr lang="de-DE" sz="3200" dirty="0">
              <a:solidFill>
                <a:schemeClr val="bg1"/>
              </a:solidFill>
              <a:latin typeface="Arial Black" panose="020B0A04020102020204" pitchFamily="34" charset="0"/>
            </a:endParaRPr>
          </a:p>
        </p:txBody>
      </p:sp>
      <p:pic>
        <p:nvPicPr>
          <p:cNvPr id="20" name="Picture 19"/>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37000" contrast="79000"/>
                    </a14:imgEffect>
                  </a14:imgLayer>
                </a14:imgProps>
              </a:ext>
              <a:ext uri="{28A0092B-C50C-407E-A947-70E740481C1C}">
                <a14:useLocalDpi xmlns:a14="http://schemas.microsoft.com/office/drawing/2010/main" val="0"/>
              </a:ext>
            </a:extLst>
          </a:blip>
          <a:srcRect l="20645" t="23582" r="60129" b="45964"/>
          <a:stretch/>
        </p:blipFill>
        <p:spPr>
          <a:xfrm>
            <a:off x="8281626" y="1265198"/>
            <a:ext cx="2638909" cy="4180025"/>
          </a:xfrm>
          <a:prstGeom prst="rect">
            <a:avLst/>
          </a:prstGeom>
        </p:spPr>
      </p:pic>
      <p:sp>
        <p:nvSpPr>
          <p:cNvPr id="27" name="Rectangle 26"/>
          <p:cNvSpPr/>
          <p:nvPr/>
        </p:nvSpPr>
        <p:spPr>
          <a:xfrm>
            <a:off x="8266032" y="1278961"/>
            <a:ext cx="2654503" cy="4166262"/>
          </a:xfrm>
          <a:prstGeom prst="rect">
            <a:avLst/>
          </a:prstGeom>
          <a:noFill/>
          <a:ln w="57150">
            <a:solidFill>
              <a:srgbClr val="0070C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sp>
        <p:nvSpPr>
          <p:cNvPr id="29" name="TextBox 28"/>
          <p:cNvSpPr txBox="1"/>
          <p:nvPr/>
        </p:nvSpPr>
        <p:spPr>
          <a:xfrm>
            <a:off x="8129587" y="5526282"/>
            <a:ext cx="2942985" cy="769441"/>
          </a:xfrm>
          <a:prstGeom prst="rect">
            <a:avLst/>
          </a:prstGeom>
          <a:noFill/>
        </p:spPr>
        <p:txBody>
          <a:bodyPr wrap="none" rtlCol="0">
            <a:spAutoFit/>
          </a:bodyPr>
          <a:lstStyle/>
          <a:p>
            <a:r>
              <a:rPr lang="de-DE" sz="2200" dirty="0" err="1"/>
              <a:t>n</a:t>
            </a:r>
            <a:r>
              <a:rPr lang="de-DE" sz="2200" dirty="0" err="1" smtClean="0"/>
              <a:t>o</a:t>
            </a:r>
            <a:r>
              <a:rPr lang="de-DE" sz="2200" dirty="0" smtClean="0"/>
              <a:t> </a:t>
            </a:r>
            <a:r>
              <a:rPr lang="de-DE" sz="2200" dirty="0" err="1" smtClean="0"/>
              <a:t>fluorescence</a:t>
            </a:r>
            <a:r>
              <a:rPr lang="de-DE" sz="2200" dirty="0" smtClean="0"/>
              <a:t> </a:t>
            </a:r>
            <a:r>
              <a:rPr lang="de-DE" sz="2200" dirty="0" err="1" smtClean="0"/>
              <a:t>present</a:t>
            </a:r>
            <a:endParaRPr lang="de-DE" sz="2200" dirty="0" smtClean="0"/>
          </a:p>
          <a:p>
            <a:r>
              <a:rPr lang="de-DE" sz="2200" dirty="0" err="1"/>
              <a:t>e</a:t>
            </a:r>
            <a:r>
              <a:rPr lang="de-DE" sz="2200" dirty="0" err="1" smtClean="0"/>
              <a:t>nhanced</a:t>
            </a:r>
            <a:r>
              <a:rPr lang="de-DE" sz="2200" dirty="0" smtClean="0"/>
              <a:t> </a:t>
            </a:r>
            <a:r>
              <a:rPr lang="de-DE" sz="2200" dirty="0" err="1" smtClean="0"/>
              <a:t>contrast</a:t>
            </a:r>
            <a:endParaRPr lang="de-DE" sz="2200" dirty="0"/>
          </a:p>
        </p:txBody>
      </p:sp>
    </p:spTree>
    <p:extLst>
      <p:ext uri="{BB962C8B-B14F-4D97-AF65-F5344CB8AC3E}">
        <p14:creationId xmlns:p14="http://schemas.microsoft.com/office/powerpoint/2010/main" val="3694922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 fill="hold"/>
                                        <p:tgtEl>
                                          <p:spTgt spid="3"/>
                                        </p:tgtEl>
                                        <p:attrNameLst>
                                          <p:attrName>ppt_w</p:attrName>
                                        </p:attrNameLst>
                                      </p:cBhvr>
                                      <p:tavLst>
                                        <p:tav tm="0">
                                          <p:val>
                                            <p:fltVal val="0"/>
                                          </p:val>
                                        </p:tav>
                                        <p:tav tm="100000">
                                          <p:val>
                                            <p:strVal val="#ppt_w"/>
                                          </p:val>
                                        </p:tav>
                                      </p:tavLst>
                                    </p:anim>
                                    <p:anim calcmode="lin" valueType="num">
                                      <p:cBhvr>
                                        <p:cTn id="8" dur="200" fill="hold"/>
                                        <p:tgtEl>
                                          <p:spTgt spid="3"/>
                                        </p:tgtEl>
                                        <p:attrNameLst>
                                          <p:attrName>ppt_h</p:attrName>
                                        </p:attrNameLst>
                                      </p:cBhvr>
                                      <p:tavLst>
                                        <p:tav tm="0">
                                          <p:val>
                                            <p:fltVal val="0"/>
                                          </p:val>
                                        </p:tav>
                                        <p:tav tm="100000">
                                          <p:val>
                                            <p:strVal val="#ppt_h"/>
                                          </p:val>
                                        </p:tav>
                                      </p:tavLst>
                                    </p:anim>
                                    <p:animEffect transition="in" filter="fade">
                                      <p:cBhvr>
                                        <p:cTn id="9" dur="2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Reradiation Matrix Interpolation</a:t>
            </a:r>
            <a:endParaRPr lang="de-DE" dirty="0"/>
          </a:p>
        </p:txBody>
      </p:sp>
      <p:grpSp>
        <p:nvGrpSpPr>
          <p:cNvPr id="8" name="Group 7"/>
          <p:cNvGrpSpPr/>
          <p:nvPr/>
        </p:nvGrpSpPr>
        <p:grpSpPr>
          <a:xfrm>
            <a:off x="407367" y="1268760"/>
            <a:ext cx="9002489" cy="5044629"/>
            <a:chOff x="407368" y="1480715"/>
            <a:chExt cx="8105404" cy="4541939"/>
          </a:xfrm>
        </p:grpSpPr>
        <p:pic>
          <p:nvPicPr>
            <p:cNvPr id="6" name="interpolation.png" descr="interpolation.png"/>
            <p:cNvPicPr>
              <a:picLocks noChangeAspect="1"/>
            </p:cNvPicPr>
            <p:nvPr/>
          </p:nvPicPr>
          <p:blipFill>
            <a:blip r:embed="rId3">
              <a:extLst/>
            </a:blip>
            <a:stretch>
              <a:fillRect/>
            </a:stretch>
          </p:blipFill>
          <p:spPr>
            <a:xfrm>
              <a:off x="407368" y="1480715"/>
              <a:ext cx="4541939" cy="4541939"/>
            </a:xfrm>
            <a:prstGeom prst="rect">
              <a:avLst/>
            </a:prstGeom>
            <a:ln w="12700">
              <a:miter lim="400000"/>
            </a:ln>
          </p:spPr>
        </p:pic>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l="10733" t="7158" b="13278"/>
            <a:stretch/>
          </p:blipFill>
          <p:spPr>
            <a:xfrm>
              <a:off x="5879976" y="3826410"/>
              <a:ext cx="2341677" cy="2196244"/>
            </a:xfrm>
            <a:prstGeom prst="rect">
              <a:avLst/>
            </a:prstGeom>
          </p:spPr>
        </p:pic>
        <p:pic>
          <p:nvPicPr>
            <p:cNvPr id="10" name="Picture 9"/>
            <p:cNvPicPr>
              <a:picLocks noChangeAspect="1"/>
            </p:cNvPicPr>
            <p:nvPr/>
          </p:nvPicPr>
          <p:blipFill rotWithShape="1">
            <a:blip r:embed="rId5" cstate="print">
              <a:extLst>
                <a:ext uri="{28A0092B-C50C-407E-A947-70E740481C1C}">
                  <a14:useLocalDpi xmlns:a14="http://schemas.microsoft.com/office/drawing/2010/main" val="0"/>
                </a:ext>
              </a:extLst>
            </a:blip>
            <a:srcRect l="10733" t="7158" b="13278"/>
            <a:stretch/>
          </p:blipFill>
          <p:spPr>
            <a:xfrm>
              <a:off x="5539470" y="1493042"/>
              <a:ext cx="1497138" cy="1404156"/>
            </a:xfrm>
            <a:prstGeom prst="rect">
              <a:avLst/>
            </a:prstGeom>
          </p:spPr>
        </p:pic>
        <p:pic>
          <p:nvPicPr>
            <p:cNvPr id="11" name="Picture 10"/>
            <p:cNvPicPr>
              <a:picLocks noChangeAspect="1"/>
            </p:cNvPicPr>
            <p:nvPr/>
          </p:nvPicPr>
          <p:blipFill rotWithShape="1">
            <a:blip r:embed="rId6" cstate="print">
              <a:extLst>
                <a:ext uri="{28A0092B-C50C-407E-A947-70E740481C1C}">
                  <a14:useLocalDpi xmlns:a14="http://schemas.microsoft.com/office/drawing/2010/main" val="0"/>
                </a:ext>
              </a:extLst>
            </a:blip>
            <a:srcRect l="10733" t="7158" r="1250" b="13278"/>
            <a:stretch/>
          </p:blipFill>
          <p:spPr>
            <a:xfrm>
              <a:off x="7036608" y="1493449"/>
              <a:ext cx="1476164" cy="1404156"/>
            </a:xfrm>
            <a:prstGeom prst="rect">
              <a:avLst/>
            </a:prstGeom>
          </p:spPr>
        </p:pic>
        <p:sp>
          <p:nvSpPr>
            <p:cNvPr id="4" name="Right Arrow 3"/>
            <p:cNvSpPr/>
            <p:nvPr/>
          </p:nvSpPr>
          <p:spPr>
            <a:xfrm rot="3713845">
              <a:off x="6006963" y="3209995"/>
              <a:ext cx="953118" cy="408299"/>
            </a:xfrm>
            <a:prstGeom prst="rightArrow">
              <a:avLst/>
            </a:prstGeom>
            <a:solidFill>
              <a:schemeClr val="lt1"/>
            </a:solidFill>
            <a:ln>
              <a:solidFill>
                <a:schemeClr val="tx1"/>
              </a:solidFill>
            </a:ln>
            <a:effectLst>
              <a:outerShdw blurRad="50800" dist="38100" dir="2700000" algn="tl"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13" name="Right Arrow 12"/>
            <p:cNvSpPr/>
            <p:nvPr/>
          </p:nvSpPr>
          <p:spPr>
            <a:xfrm rot="17886155" flipH="1">
              <a:off x="7087083" y="3209996"/>
              <a:ext cx="953118" cy="408299"/>
            </a:xfrm>
            <a:prstGeom prst="rightArrow">
              <a:avLst/>
            </a:prstGeom>
            <a:solidFill>
              <a:schemeClr val="lt1"/>
            </a:solidFill>
            <a:ln>
              <a:solidFill>
                <a:schemeClr val="tx1"/>
              </a:solidFill>
            </a:ln>
            <a:effectLst>
              <a:outerShdw blurRad="50800" dist="38100" dir="2700000" algn="tl"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182411848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err="1" smtClean="0"/>
              <a:t>Layered</a:t>
            </a:r>
            <a:r>
              <a:rPr lang="de-DE" smtClean="0"/>
              <a:t> </a:t>
            </a:r>
            <a:r>
              <a:rPr lang="de-DE" smtClean="0"/>
              <a:t>Materials</a:t>
            </a:r>
            <a:endParaRPr lang="de-DE" dirty="0"/>
          </a:p>
        </p:txBody>
      </p:sp>
      <p:pic>
        <p:nvPicPr>
          <p:cNvPr id="4" name="FluoSurfaceBox_nonfluo.png" descr="FluoSurfaceBox_nonfluo.png"/>
          <p:cNvPicPr>
            <a:picLocks noChangeAspect="1"/>
          </p:cNvPicPr>
          <p:nvPr/>
        </p:nvPicPr>
        <p:blipFill>
          <a:blip r:embed="rId3">
            <a:extLst/>
          </a:blip>
          <a:stretch>
            <a:fillRect/>
          </a:stretch>
        </p:blipFill>
        <p:spPr>
          <a:xfrm>
            <a:off x="407368" y="1147662"/>
            <a:ext cx="5424610" cy="5424610"/>
          </a:xfrm>
          <a:prstGeom prst="rect">
            <a:avLst/>
          </a:prstGeom>
          <a:ln w="12700">
            <a:miter lim="400000"/>
          </a:ln>
        </p:spPr>
      </p:pic>
      <p:pic>
        <p:nvPicPr>
          <p:cNvPr id="9" name="Picture 8"/>
          <p:cNvPicPr>
            <a:picLocks noChangeAspect="1"/>
          </p:cNvPicPr>
          <p:nvPr/>
        </p:nvPicPr>
        <p:blipFill>
          <a:blip r:embed="rId4"/>
          <a:stretch>
            <a:fillRect/>
          </a:stretch>
        </p:blipFill>
        <p:spPr>
          <a:xfrm>
            <a:off x="6528048" y="1484784"/>
            <a:ext cx="4943261" cy="3532015"/>
          </a:xfrm>
          <a:prstGeom prst="rect">
            <a:avLst/>
          </a:prstGeom>
        </p:spPr>
      </p:pic>
      <p:sp>
        <p:nvSpPr>
          <p:cNvPr id="10" name="TextBox 9"/>
          <p:cNvSpPr txBox="1"/>
          <p:nvPr/>
        </p:nvSpPr>
        <p:spPr>
          <a:xfrm>
            <a:off x="7550948" y="5217529"/>
            <a:ext cx="2897460" cy="769441"/>
          </a:xfrm>
          <a:prstGeom prst="rect">
            <a:avLst/>
          </a:prstGeom>
        </p:spPr>
        <p:txBody>
          <a:bodyPr wrap="none" rtlCol="0">
            <a:spAutoFit/>
            <a:scene3d>
              <a:camera prst="orthographicFront"/>
              <a:lightRig rig="threePt" dir="t"/>
            </a:scene3d>
            <a:sp3d extrusionH="57150">
              <a:bevelT w="38100" h="38100"/>
            </a:sp3d>
          </a:bodyPr>
          <a:lstStyle/>
          <a:p>
            <a:pPr algn="ctr">
              <a:spcBef>
                <a:spcPct val="0"/>
              </a:spcBef>
            </a:pPr>
            <a:r>
              <a:rPr kumimoji="0" lang="de-DE" sz="2200" kern="1200" noProof="0" dirty="0" smtClean="0">
                <a:ln w="6350">
                  <a:noFill/>
                </a:ln>
                <a:latin typeface="Calibri" pitchFamily="34" charset="0"/>
                <a:ea typeface="+mj-ea"/>
                <a:cs typeface="+mj-cs"/>
              </a:rPr>
              <a:t>ART 2.04 – August 2019</a:t>
            </a:r>
            <a:endParaRPr lang="de-DE" sz="2200" noProof="0" dirty="0">
              <a:ln w="6350">
                <a:noFill/>
              </a:ln>
              <a:latin typeface="Calibri" pitchFamily="34" charset="0"/>
            </a:endParaRPr>
          </a:p>
          <a:p>
            <a:pPr algn="ctr">
              <a:spcBef>
                <a:spcPct val="0"/>
              </a:spcBef>
            </a:pPr>
            <a:r>
              <a:rPr lang="de-DE" sz="2200" dirty="0" smtClean="0">
                <a:ln w="6350">
                  <a:noFill/>
                </a:ln>
                <a:latin typeface="Calibri" pitchFamily="34" charset="0"/>
              </a:rPr>
              <a:t>cgg.mff.cuni.cz/ART</a:t>
            </a:r>
            <a:r>
              <a:rPr lang="de-DE" sz="2200" dirty="0">
                <a:ln w="6350">
                  <a:noFill/>
                </a:ln>
                <a:latin typeface="Calibri" pitchFamily="34" charset="0"/>
              </a:rPr>
              <a:t>/</a:t>
            </a:r>
            <a:endParaRPr kumimoji="0" lang="de-DE" sz="2200" kern="1200" noProof="0" dirty="0" smtClean="0">
              <a:ln w="6350">
                <a:noFill/>
              </a:ln>
              <a:latin typeface="Calibri" pitchFamily="34" charset="0"/>
              <a:ea typeface="+mj-ea"/>
              <a:cs typeface="+mj-cs"/>
            </a:endParaRPr>
          </a:p>
        </p:txBody>
      </p:sp>
    </p:spTree>
    <p:extLst>
      <p:ext uri="{BB962C8B-B14F-4D97-AF65-F5344CB8AC3E}">
        <p14:creationId xmlns:p14="http://schemas.microsoft.com/office/powerpoint/2010/main" val="335567908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err="1" smtClean="0"/>
              <a:t>Layered</a:t>
            </a:r>
            <a:r>
              <a:rPr lang="de-DE" smtClean="0"/>
              <a:t> </a:t>
            </a:r>
            <a:r>
              <a:rPr lang="de-DE" smtClean="0"/>
              <a:t>Materials</a:t>
            </a:r>
            <a:endParaRPr lang="de-DE" dirty="0"/>
          </a:p>
        </p:txBody>
      </p:sp>
      <p:pic>
        <p:nvPicPr>
          <p:cNvPr id="6" name="FluoSurfaceBox.pc.tiff" descr="FluoSurfaceBox.pc.tiff"/>
          <p:cNvPicPr>
            <a:picLocks noChangeAspect="1"/>
          </p:cNvPicPr>
          <p:nvPr/>
        </p:nvPicPr>
        <p:blipFill>
          <a:blip r:embed="rId3">
            <a:extLst/>
          </a:blip>
          <a:stretch>
            <a:fillRect/>
          </a:stretch>
        </p:blipFill>
        <p:spPr>
          <a:xfrm>
            <a:off x="407368" y="1147662"/>
            <a:ext cx="5424610" cy="5424610"/>
          </a:xfrm>
          <a:prstGeom prst="rect">
            <a:avLst/>
          </a:prstGeom>
          <a:ln w="12700">
            <a:miter lim="400000"/>
          </a:ln>
        </p:spPr>
      </p:pic>
      <p:pic>
        <p:nvPicPr>
          <p:cNvPr id="9" name="Picture 8"/>
          <p:cNvPicPr>
            <a:picLocks noChangeAspect="1"/>
          </p:cNvPicPr>
          <p:nvPr/>
        </p:nvPicPr>
        <p:blipFill>
          <a:blip r:embed="rId4"/>
          <a:stretch>
            <a:fillRect/>
          </a:stretch>
        </p:blipFill>
        <p:spPr>
          <a:xfrm>
            <a:off x="6528048" y="1484784"/>
            <a:ext cx="4943261" cy="3532015"/>
          </a:xfrm>
          <a:prstGeom prst="rect">
            <a:avLst/>
          </a:prstGeom>
        </p:spPr>
      </p:pic>
      <p:sp>
        <p:nvSpPr>
          <p:cNvPr id="10" name="TextBox 9"/>
          <p:cNvSpPr txBox="1"/>
          <p:nvPr/>
        </p:nvSpPr>
        <p:spPr>
          <a:xfrm>
            <a:off x="7550948" y="5217529"/>
            <a:ext cx="2897460" cy="769441"/>
          </a:xfrm>
          <a:prstGeom prst="rect">
            <a:avLst/>
          </a:prstGeom>
        </p:spPr>
        <p:txBody>
          <a:bodyPr wrap="none" rtlCol="0">
            <a:spAutoFit/>
            <a:scene3d>
              <a:camera prst="orthographicFront"/>
              <a:lightRig rig="threePt" dir="t"/>
            </a:scene3d>
            <a:sp3d extrusionH="57150">
              <a:bevelT w="38100" h="38100"/>
            </a:sp3d>
          </a:bodyPr>
          <a:lstStyle/>
          <a:p>
            <a:pPr algn="ctr">
              <a:spcBef>
                <a:spcPct val="0"/>
              </a:spcBef>
            </a:pPr>
            <a:r>
              <a:rPr kumimoji="0" lang="de-DE" sz="2200" kern="1200" noProof="0" dirty="0" smtClean="0">
                <a:ln w="6350">
                  <a:noFill/>
                </a:ln>
                <a:latin typeface="Calibri" pitchFamily="34" charset="0"/>
                <a:ea typeface="+mj-ea"/>
                <a:cs typeface="+mj-cs"/>
              </a:rPr>
              <a:t>ART 2.04 – August 2019</a:t>
            </a:r>
            <a:endParaRPr lang="de-DE" sz="2200" noProof="0" dirty="0">
              <a:ln w="6350">
                <a:noFill/>
              </a:ln>
              <a:latin typeface="Calibri" pitchFamily="34" charset="0"/>
            </a:endParaRPr>
          </a:p>
          <a:p>
            <a:pPr algn="ctr">
              <a:spcBef>
                <a:spcPct val="0"/>
              </a:spcBef>
            </a:pPr>
            <a:r>
              <a:rPr lang="de-DE" sz="2200" dirty="0" smtClean="0">
                <a:ln w="6350">
                  <a:noFill/>
                </a:ln>
                <a:latin typeface="Calibri" pitchFamily="34" charset="0"/>
              </a:rPr>
              <a:t>cgg.mff.cuni.cz/ART</a:t>
            </a:r>
            <a:r>
              <a:rPr lang="de-DE" sz="2200" dirty="0">
                <a:ln w="6350">
                  <a:noFill/>
                </a:ln>
                <a:latin typeface="Calibri" pitchFamily="34" charset="0"/>
              </a:rPr>
              <a:t>/</a:t>
            </a:r>
            <a:endParaRPr kumimoji="0" lang="de-DE" sz="2200" kern="1200" noProof="0" dirty="0" smtClean="0">
              <a:ln w="6350">
                <a:noFill/>
              </a:ln>
              <a:latin typeface="Calibri" pitchFamily="34" charset="0"/>
              <a:ea typeface="+mj-ea"/>
              <a:cs typeface="+mj-cs"/>
            </a:endParaRPr>
          </a:p>
        </p:txBody>
      </p:sp>
    </p:spTree>
    <p:extLst>
      <p:ext uri="{BB962C8B-B14F-4D97-AF65-F5344CB8AC3E}">
        <p14:creationId xmlns:p14="http://schemas.microsoft.com/office/powerpoint/2010/main" val="171702040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endParaRPr lang="de-DE"/>
          </a:p>
        </p:txBody>
      </p:sp>
      <p:sp>
        <p:nvSpPr>
          <p:cNvPr id="3" name="Content Placeholder 2"/>
          <p:cNvSpPr>
            <a:spLocks noGrp="1"/>
          </p:cNvSpPr>
          <p:nvPr>
            <p:ph idx="1"/>
          </p:nvPr>
        </p:nvSpPr>
        <p:spPr/>
        <p:txBody>
          <a:bodyPr/>
          <a:lstStyle/>
          <a:p>
            <a:pPr marL="0" indent="0">
              <a:buNone/>
            </a:pPr>
            <a:endParaRPr lang="de-DE" dirty="0" smtClean="0"/>
          </a:p>
          <a:p>
            <a:pPr marL="0" indent="0">
              <a:buNone/>
            </a:pPr>
            <a:endParaRPr lang="de-DE" dirty="0" smtClean="0"/>
          </a:p>
          <a:p>
            <a:pPr marL="0" indent="0">
              <a:buNone/>
            </a:pPr>
            <a:endParaRPr lang="de-DE" dirty="0"/>
          </a:p>
          <a:p>
            <a:pPr marL="0" indent="0">
              <a:buNone/>
            </a:pPr>
            <a:endParaRPr lang="de-DE" dirty="0" smtClean="0"/>
          </a:p>
          <a:p>
            <a:pPr marL="0" indent="0" algn="ctr">
              <a:buNone/>
            </a:pPr>
            <a:r>
              <a:rPr lang="de-DE" sz="4800" b="1" dirty="0" err="1" smtClean="0"/>
              <a:t>Thank</a:t>
            </a:r>
            <a:r>
              <a:rPr lang="de-DE" sz="4800" b="1" dirty="0" smtClean="0"/>
              <a:t> </a:t>
            </a:r>
            <a:r>
              <a:rPr lang="de-DE" sz="4800" b="1" dirty="0" err="1" smtClean="0"/>
              <a:t>you</a:t>
            </a:r>
            <a:r>
              <a:rPr lang="de-DE" sz="4800" b="1" dirty="0"/>
              <a:t>!</a:t>
            </a:r>
          </a:p>
        </p:txBody>
      </p:sp>
    </p:spTree>
    <p:extLst>
      <p:ext uri="{BB962C8B-B14F-4D97-AF65-F5344CB8AC3E}">
        <p14:creationId xmlns:p14="http://schemas.microsoft.com/office/powerpoint/2010/main" val="4598074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smtClean="0"/>
              <a:t>Iterations</a:t>
            </a:r>
            <a:r>
              <a:rPr lang="de-DE" dirty="0" smtClean="0"/>
              <a:t>: 32^3 </a:t>
            </a:r>
            <a:r>
              <a:rPr lang="de-DE" dirty="0" err="1" smtClean="0"/>
              <a:t>ACEScg</a:t>
            </a:r>
            <a:r>
              <a:rPr lang="de-DE" dirty="0" smtClean="0"/>
              <a:t>-Cube</a:t>
            </a:r>
            <a:endParaRPr lang="de-DE"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23992" y="1711240"/>
            <a:ext cx="5328592" cy="3933009"/>
          </a:xfr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7368" y="1700808"/>
            <a:ext cx="5328592" cy="3943441"/>
          </a:xfrm>
          <a:prstGeom prst="rect">
            <a:avLst/>
          </a:prstGeom>
        </p:spPr>
      </p:pic>
      <p:sp>
        <p:nvSpPr>
          <p:cNvPr id="6" name="Oval 5"/>
          <p:cNvSpPr/>
          <p:nvPr/>
        </p:nvSpPr>
        <p:spPr>
          <a:xfrm>
            <a:off x="1055440" y="2132856"/>
            <a:ext cx="144016" cy="144016"/>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7" name="TextBox 6"/>
          <p:cNvSpPr txBox="1"/>
          <p:nvPr/>
        </p:nvSpPr>
        <p:spPr>
          <a:xfrm>
            <a:off x="1199456" y="2061428"/>
            <a:ext cx="732636"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dirty="0" smtClean="0">
                <a:ln w="6350">
                  <a:noFill/>
                </a:ln>
                <a:latin typeface="Calibri" pitchFamily="34" charset="0"/>
                <a:ea typeface="+mj-ea"/>
                <a:cs typeface="+mj-cs"/>
              </a:rPr>
              <a:t>Start</a:t>
            </a:r>
            <a:endParaRPr kumimoji="0" lang="de-DE" sz="2200" kern="1200" noProof="0" dirty="0" smtClean="0">
              <a:ln w="6350">
                <a:noFill/>
              </a:ln>
              <a:latin typeface="Calibri" pitchFamily="34" charset="0"/>
              <a:ea typeface="+mj-ea"/>
              <a:cs typeface="+mj-cs"/>
            </a:endParaRPr>
          </a:p>
        </p:txBody>
      </p:sp>
      <p:sp>
        <p:nvSpPr>
          <p:cNvPr id="8" name="Oval 7"/>
          <p:cNvSpPr/>
          <p:nvPr/>
        </p:nvSpPr>
        <p:spPr>
          <a:xfrm>
            <a:off x="1158380" y="3905313"/>
            <a:ext cx="144016" cy="144016"/>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9" name="TextBox 8"/>
          <p:cNvSpPr txBox="1"/>
          <p:nvPr/>
        </p:nvSpPr>
        <p:spPr>
          <a:xfrm>
            <a:off x="1345680" y="3761877"/>
            <a:ext cx="4216026"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dirty="0" smtClean="0">
                <a:ln w="6350">
                  <a:noFill/>
                </a:ln>
                <a:latin typeface="Calibri" pitchFamily="34" charset="0"/>
                <a:ea typeface="+mj-ea"/>
                <a:cs typeface="+mj-cs"/>
              </a:rPr>
              <a:t>After </a:t>
            </a:r>
            <a:r>
              <a:rPr lang="de-DE" sz="2200" dirty="0" err="1" smtClean="0">
                <a:ln w="6350">
                  <a:noFill/>
                </a:ln>
                <a:latin typeface="Calibri" pitchFamily="34" charset="0"/>
                <a:ea typeface="+mj-ea"/>
                <a:cs typeface="+mj-cs"/>
              </a:rPr>
              <a:t>brute</a:t>
            </a:r>
            <a:r>
              <a:rPr lang="de-DE" sz="2200" dirty="0" smtClean="0">
                <a:ln w="6350">
                  <a:noFill/>
                </a:ln>
                <a:latin typeface="Calibri" pitchFamily="34" charset="0"/>
                <a:ea typeface="+mj-ea"/>
                <a:cs typeface="+mj-cs"/>
              </a:rPr>
              <a:t> </a:t>
            </a:r>
            <a:r>
              <a:rPr lang="de-DE" sz="2200" dirty="0" err="1" smtClean="0">
                <a:ln w="6350">
                  <a:noFill/>
                </a:ln>
                <a:latin typeface="Calibri" pitchFamily="34" charset="0"/>
                <a:ea typeface="+mj-ea"/>
                <a:cs typeface="+mj-cs"/>
              </a:rPr>
              <a:t>force</a:t>
            </a:r>
            <a:r>
              <a:rPr lang="de-DE" sz="2200" dirty="0" smtClean="0">
                <a:ln w="6350">
                  <a:noFill/>
                </a:ln>
                <a:latin typeface="Calibri" pitchFamily="34" charset="0"/>
                <a:ea typeface="+mj-ea"/>
                <a:cs typeface="+mj-cs"/>
              </a:rPr>
              <a:t> </a:t>
            </a:r>
            <a:r>
              <a:rPr lang="de-DE" sz="2200" dirty="0" err="1" smtClean="0">
                <a:ln w="6350">
                  <a:noFill/>
                </a:ln>
                <a:latin typeface="Calibri" pitchFamily="34" charset="0"/>
                <a:ea typeface="+mj-ea"/>
                <a:cs typeface="+mj-cs"/>
              </a:rPr>
              <a:t>seed</a:t>
            </a:r>
            <a:r>
              <a:rPr lang="de-DE" sz="2200" dirty="0" smtClean="0">
                <a:ln w="6350">
                  <a:noFill/>
                </a:ln>
                <a:latin typeface="Calibri" pitchFamily="34" charset="0"/>
                <a:ea typeface="+mj-ea"/>
                <a:cs typeface="+mj-cs"/>
              </a:rPr>
              <a:t> &amp; 1 Iteration</a:t>
            </a:r>
            <a:endParaRPr kumimoji="0" lang="de-DE" sz="2200" kern="1200" noProof="0" dirty="0" smtClean="0">
              <a:ln w="6350">
                <a:noFill/>
              </a:ln>
              <a:latin typeface="Calibri" pitchFamily="34" charset="0"/>
              <a:ea typeface="+mj-ea"/>
              <a:cs typeface="+mj-cs"/>
            </a:endParaRPr>
          </a:p>
        </p:txBody>
      </p:sp>
      <p:sp>
        <p:nvSpPr>
          <p:cNvPr id="10" name="Oval 9"/>
          <p:cNvSpPr/>
          <p:nvPr/>
        </p:nvSpPr>
        <p:spPr>
          <a:xfrm>
            <a:off x="1267496" y="4336200"/>
            <a:ext cx="144016" cy="144016"/>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11" name="TextBox 10"/>
          <p:cNvSpPr txBox="1"/>
          <p:nvPr/>
        </p:nvSpPr>
        <p:spPr>
          <a:xfrm>
            <a:off x="1454796" y="4192764"/>
            <a:ext cx="4176849"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dirty="0" smtClean="0">
                <a:ln w="6350">
                  <a:noFill/>
                </a:ln>
                <a:latin typeface="Calibri" pitchFamily="34" charset="0"/>
                <a:ea typeface="+mj-ea"/>
                <a:cs typeface="+mj-cs"/>
              </a:rPr>
              <a:t>After </a:t>
            </a:r>
            <a:r>
              <a:rPr lang="de-DE" sz="2200" dirty="0" err="1" smtClean="0">
                <a:ln w="6350">
                  <a:noFill/>
                </a:ln>
                <a:latin typeface="Calibri" pitchFamily="34" charset="0"/>
                <a:ea typeface="+mj-ea"/>
                <a:cs typeface="+mj-cs"/>
              </a:rPr>
              <a:t>neighbor</a:t>
            </a:r>
            <a:r>
              <a:rPr lang="de-DE" sz="2200" dirty="0" smtClean="0">
                <a:ln w="6350">
                  <a:noFill/>
                </a:ln>
                <a:latin typeface="Calibri" pitchFamily="34" charset="0"/>
                <a:ea typeface="+mj-ea"/>
                <a:cs typeface="+mj-cs"/>
              </a:rPr>
              <a:t> </a:t>
            </a:r>
            <a:r>
              <a:rPr lang="de-DE" sz="2200" dirty="0" err="1" smtClean="0">
                <a:ln w="6350">
                  <a:noFill/>
                </a:ln>
                <a:latin typeface="Calibri" pitchFamily="34" charset="0"/>
                <a:ea typeface="+mj-ea"/>
                <a:cs typeface="+mj-cs"/>
              </a:rPr>
              <a:t>search</a:t>
            </a:r>
            <a:r>
              <a:rPr lang="de-DE" sz="2200" dirty="0" smtClean="0">
                <a:ln w="6350">
                  <a:noFill/>
                </a:ln>
                <a:latin typeface="Calibri" pitchFamily="34" charset="0"/>
                <a:ea typeface="+mj-ea"/>
                <a:cs typeface="+mj-cs"/>
              </a:rPr>
              <a:t> &amp; 1 Iteration</a:t>
            </a:r>
            <a:endParaRPr kumimoji="0" lang="de-DE" sz="2200" kern="1200" noProof="0" dirty="0" smtClean="0">
              <a:ln w="6350">
                <a:noFill/>
              </a:ln>
              <a:latin typeface="Calibri" pitchFamily="34" charset="0"/>
              <a:ea typeface="+mj-ea"/>
              <a:cs typeface="+mj-cs"/>
            </a:endParaRPr>
          </a:p>
        </p:txBody>
      </p:sp>
    </p:spTree>
    <p:extLst>
      <p:ext uri="{BB962C8B-B14F-4D97-AF65-F5344CB8AC3E}">
        <p14:creationId xmlns:p14="http://schemas.microsoft.com/office/powerpoint/2010/main" val="145870523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9" grpId="0"/>
      <p:bldP spid="10" grpId="0" animBg="1"/>
      <p:bldP spid="11"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BRDF </a:t>
            </a:r>
            <a:r>
              <a:rPr lang="de-DE" dirty="0" err="1" smtClean="0"/>
              <a:t>Parameterization</a:t>
            </a:r>
            <a:endParaRPr lang="de-DE" dirty="0"/>
          </a:p>
        </p:txBody>
      </p:sp>
      <p:sp>
        <p:nvSpPr>
          <p:cNvPr id="3" name="Content Placeholder 2"/>
          <p:cNvSpPr>
            <a:spLocks noGrp="1"/>
          </p:cNvSpPr>
          <p:nvPr>
            <p:ph idx="1"/>
          </p:nvPr>
        </p:nvSpPr>
        <p:spPr>
          <a:xfrm>
            <a:off x="240000" y="1124744"/>
            <a:ext cx="11760000" cy="5447528"/>
          </a:xfrm>
        </p:spPr>
        <p:txBody>
          <a:bodyPr/>
          <a:lstStyle/>
          <a:p>
            <a:r>
              <a:rPr lang="de-DE" dirty="0" smtClean="0"/>
              <a:t>Base Shape: b-</a:t>
            </a:r>
            <a:r>
              <a:rPr lang="de-DE" dirty="0" err="1" smtClean="0"/>
              <a:t>Spline</a:t>
            </a:r>
            <a:r>
              <a:rPr lang="de-DE" dirty="0" smtClean="0"/>
              <a:t> </a:t>
            </a:r>
          </a:p>
          <a:p>
            <a:r>
              <a:rPr lang="de-DE" dirty="0" smtClean="0"/>
              <a:t>Absorption </a:t>
            </a:r>
            <a:r>
              <a:rPr lang="de-DE" dirty="0" err="1" smtClean="0"/>
              <a:t>Spectrum</a:t>
            </a:r>
            <a:r>
              <a:rPr lang="de-DE" dirty="0" smtClean="0"/>
              <a:t>: </a:t>
            </a:r>
            <a:r>
              <a:rPr lang="de-DE" dirty="0" err="1" smtClean="0"/>
              <a:t>Mirrored</a:t>
            </a:r>
            <a:r>
              <a:rPr lang="de-DE" dirty="0" smtClean="0"/>
              <a:t> </a:t>
            </a:r>
            <a:r>
              <a:rPr lang="de-DE" dirty="0" err="1" smtClean="0"/>
              <a:t>emission</a:t>
            </a:r>
            <a:r>
              <a:rPr lang="de-DE" dirty="0" smtClean="0"/>
              <a:t> </a:t>
            </a:r>
            <a:r>
              <a:rPr lang="de-DE" dirty="0" err="1" smtClean="0"/>
              <a:t>spectrum</a:t>
            </a:r>
            <a:r>
              <a:rPr lang="de-DE" dirty="0" smtClean="0"/>
              <a:t> </a:t>
            </a:r>
            <a:r>
              <a:rPr lang="de-DE" dirty="0" err="1" smtClean="0"/>
              <a:t>over</a:t>
            </a:r>
            <a:r>
              <a:rPr lang="de-DE" dirty="0" smtClean="0"/>
              <a:t> </a:t>
            </a:r>
            <a:r>
              <a:rPr lang="de-DE" dirty="0" err="1" smtClean="0"/>
              <a:t>wavenumber</a:t>
            </a:r>
            <a:endParaRPr lang="de-DE" dirty="0" smtClean="0"/>
          </a:p>
          <a:p>
            <a:r>
              <a:rPr lang="de-DE" dirty="0" smtClean="0"/>
              <a:t>Stokes </a:t>
            </a:r>
            <a:r>
              <a:rPr lang="de-DE" dirty="0" err="1" smtClean="0"/>
              <a:t>shift</a:t>
            </a:r>
            <a:r>
              <a:rPr lang="de-DE" dirty="0" smtClean="0"/>
              <a:t> </a:t>
            </a:r>
            <a:r>
              <a:rPr lang="de-DE" dirty="0" err="1" smtClean="0"/>
              <a:t>determines</a:t>
            </a:r>
            <a:r>
              <a:rPr lang="de-DE" dirty="0" smtClean="0"/>
              <a:t> </a:t>
            </a:r>
            <a:r>
              <a:rPr lang="de-DE" dirty="0" err="1" smtClean="0"/>
              <a:t>width</a:t>
            </a:r>
            <a:endParaRPr lang="de-DE" dirty="0" smtClean="0"/>
          </a:p>
        </p:txBody>
      </p:sp>
      <p:pic>
        <p:nvPicPr>
          <p:cNvPr id="4" name="Picture 3"/>
          <p:cNvPicPr>
            <a:picLocks noChangeAspect="1"/>
          </p:cNvPicPr>
          <p:nvPr/>
        </p:nvPicPr>
        <p:blipFill>
          <a:blip r:embed="rId3"/>
          <a:stretch>
            <a:fillRect/>
          </a:stretch>
        </p:blipFill>
        <p:spPr>
          <a:xfrm>
            <a:off x="508733" y="2856412"/>
            <a:ext cx="4730925" cy="3533323"/>
          </a:xfrm>
          <a:prstGeom prst="rect">
            <a:avLst/>
          </a:prstGeom>
        </p:spPr>
      </p:pic>
      <p:pic>
        <p:nvPicPr>
          <p:cNvPr id="5" name="Picture 4"/>
          <p:cNvPicPr>
            <a:picLocks noChangeAspect="1"/>
          </p:cNvPicPr>
          <p:nvPr/>
        </p:nvPicPr>
        <p:blipFill>
          <a:blip r:embed="rId4"/>
          <a:stretch>
            <a:fillRect/>
          </a:stretch>
        </p:blipFill>
        <p:spPr>
          <a:xfrm>
            <a:off x="6274214" y="2835653"/>
            <a:ext cx="4691230" cy="3531245"/>
          </a:xfrm>
          <a:prstGeom prst="rect">
            <a:avLst/>
          </a:prstGeom>
        </p:spPr>
      </p:pic>
    </p:spTree>
    <p:extLst>
      <p:ext uri="{BB962C8B-B14F-4D97-AF65-F5344CB8AC3E}">
        <p14:creationId xmlns:p14="http://schemas.microsoft.com/office/powerpoint/2010/main" val="175901631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smtClean="0"/>
              <a:t>Optimization</a:t>
            </a:r>
            <a:r>
              <a:rPr lang="de-DE" dirty="0" smtClean="0"/>
              <a:t>: </a:t>
            </a:r>
            <a:r>
              <a:rPr lang="de-DE" dirty="0" err="1" smtClean="0"/>
              <a:t>Brute</a:t>
            </a:r>
            <a:r>
              <a:rPr lang="de-DE" dirty="0" smtClean="0"/>
              <a:t> Force </a:t>
            </a:r>
            <a:r>
              <a:rPr lang="de-DE" dirty="0" err="1" smtClean="0"/>
              <a:t>Seed</a:t>
            </a:r>
            <a:endParaRPr lang="de-DE" dirty="0"/>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360" y="1484784"/>
            <a:ext cx="6909544" cy="4842472"/>
          </a:xfrm>
          <a:prstGeom prst="rect">
            <a:avLst/>
          </a:prstGeom>
        </p:spPr>
      </p:pic>
      <p:sp>
        <p:nvSpPr>
          <p:cNvPr id="20" name="TextBox 19"/>
          <p:cNvSpPr txBox="1"/>
          <p:nvPr/>
        </p:nvSpPr>
        <p:spPr>
          <a:xfrm>
            <a:off x="7430086" y="1551275"/>
            <a:ext cx="3229987" cy="280076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solidFill>
                  <a:schemeClr val="tx1">
                    <a:lumMod val="50000"/>
                    <a:lumOff val="50000"/>
                  </a:schemeClr>
                </a:solidFill>
                <a:latin typeface="Calibri" pitchFamily="34" charset="0"/>
                <a:ea typeface="+mj-ea"/>
                <a:cs typeface="+mj-cs"/>
              </a:rPr>
              <a:t>Target RGB: (0.4, 0.6, 0.48)</a:t>
            </a:r>
          </a:p>
          <a:p>
            <a:pPr>
              <a:spcBef>
                <a:spcPct val="0"/>
              </a:spcBef>
            </a:pPr>
            <a:endParaRPr lang="de-DE" sz="2200" dirty="0">
              <a:ln w="6350">
                <a:noFill/>
              </a:ln>
              <a:solidFill>
                <a:schemeClr val="tx1">
                  <a:lumMod val="50000"/>
                  <a:lumOff val="50000"/>
                </a:schemeClr>
              </a:solidFill>
              <a:latin typeface="Calibri" pitchFamily="34" charset="0"/>
            </a:endParaRPr>
          </a:p>
          <a:p>
            <a:pPr>
              <a:spcBef>
                <a:spcPct val="0"/>
              </a:spcBef>
            </a:pPr>
            <a:r>
              <a:rPr lang="de-DE" sz="2200" dirty="0" err="1">
                <a:ln w="6350">
                  <a:noFill/>
                </a:ln>
                <a:solidFill>
                  <a:schemeClr val="tx1">
                    <a:lumMod val="50000"/>
                    <a:lumOff val="50000"/>
                  </a:schemeClr>
                </a:solidFill>
                <a:latin typeface="Calibri" pitchFamily="34" charset="0"/>
              </a:rPr>
              <a:t>Reflectance</a:t>
            </a:r>
            <a:r>
              <a:rPr lang="de-DE" sz="2200" dirty="0">
                <a:ln w="6350">
                  <a:noFill/>
                </a:ln>
                <a:solidFill>
                  <a:schemeClr val="tx1">
                    <a:lumMod val="50000"/>
                    <a:lumOff val="50000"/>
                  </a:schemeClr>
                </a:solidFill>
                <a:latin typeface="Calibri" pitchFamily="34" charset="0"/>
              </a:rPr>
              <a:t> </a:t>
            </a:r>
            <a:r>
              <a:rPr lang="de-DE" sz="2200" dirty="0" err="1">
                <a:ln w="6350">
                  <a:noFill/>
                </a:ln>
                <a:solidFill>
                  <a:schemeClr val="tx1">
                    <a:lumMod val="50000"/>
                    <a:lumOff val="50000"/>
                  </a:schemeClr>
                </a:solidFill>
                <a:latin typeface="Calibri" pitchFamily="34" charset="0"/>
              </a:rPr>
              <a:t>Coefficients</a:t>
            </a:r>
            <a:r>
              <a:rPr lang="de-DE" sz="2200" dirty="0">
                <a:ln w="6350">
                  <a:noFill/>
                </a:ln>
                <a:solidFill>
                  <a:schemeClr val="tx1">
                    <a:lumMod val="50000"/>
                    <a:lumOff val="50000"/>
                  </a:schemeClr>
                </a:solidFill>
                <a:latin typeface="Calibri" pitchFamily="34" charset="0"/>
              </a:rPr>
              <a:t>:</a:t>
            </a:r>
          </a:p>
          <a:p>
            <a:pPr>
              <a:spcBef>
                <a:spcPct val="0"/>
              </a:spcBef>
            </a:pPr>
            <a:r>
              <a:rPr lang="de-DE" sz="2200" dirty="0">
                <a:ln w="6350">
                  <a:noFill/>
                </a:ln>
                <a:solidFill>
                  <a:schemeClr val="tx1">
                    <a:lumMod val="50000"/>
                    <a:lumOff val="50000"/>
                  </a:schemeClr>
                </a:solidFill>
                <a:latin typeface="Calibri" pitchFamily="34" charset="0"/>
              </a:rPr>
              <a:t>(-0.67, -72, 302)</a:t>
            </a:r>
          </a:p>
          <a:p>
            <a:pPr marL="0" marR="0" indent="0" algn="l" defTabSz="914400" rtl="0" eaLnBrk="1" fontAlgn="auto" latinLnBrk="0" hangingPunct="1">
              <a:lnSpc>
                <a:spcPct val="100000"/>
              </a:lnSpc>
              <a:spcBef>
                <a:spcPct val="0"/>
              </a:spcBef>
              <a:spcAft>
                <a:spcPts val="0"/>
              </a:spcAft>
              <a:buClrTx/>
              <a:buSzTx/>
              <a:buFont typeface="Arial" pitchFamily="34" charset="0"/>
              <a:buNone/>
              <a:tabLst/>
            </a:pPr>
            <a:endParaRPr kumimoji="0" lang="de-DE" sz="2200" kern="1200" noProof="0" dirty="0" smtClean="0">
              <a:ln w="6350">
                <a:noFill/>
              </a:ln>
              <a:solidFill>
                <a:schemeClr val="tx1">
                  <a:lumMod val="50000"/>
                  <a:lumOff val="50000"/>
                </a:schemeClr>
              </a:solidFill>
              <a:latin typeface="Calibri" pitchFamily="34" charset="0"/>
              <a:ea typeface="+mj-ea"/>
              <a:cs typeface="+mj-cs"/>
            </a:endParaRPr>
          </a:p>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solidFill>
                  <a:schemeClr val="tx1">
                    <a:lumMod val="50000"/>
                    <a:lumOff val="50000"/>
                  </a:schemeClr>
                </a:solidFill>
                <a:latin typeface="Calibri" pitchFamily="34" charset="0"/>
                <a:ea typeface="+mj-ea"/>
                <a:cs typeface="+mj-cs"/>
              </a:rPr>
              <a:t>Stokes </a:t>
            </a:r>
            <a:r>
              <a:rPr kumimoji="0" lang="de-DE" sz="2200" kern="1200" noProof="0" dirty="0" err="1" smtClean="0">
                <a:ln w="6350">
                  <a:noFill/>
                </a:ln>
                <a:solidFill>
                  <a:schemeClr val="tx1">
                    <a:lumMod val="50000"/>
                    <a:lumOff val="50000"/>
                  </a:schemeClr>
                </a:solidFill>
                <a:latin typeface="Calibri" pitchFamily="34" charset="0"/>
                <a:ea typeface="+mj-ea"/>
                <a:cs typeface="+mj-cs"/>
              </a:rPr>
              <a:t>Shift</a:t>
            </a:r>
            <a:r>
              <a:rPr kumimoji="0" lang="de-DE" sz="2200" kern="1200" noProof="0" dirty="0" smtClean="0">
                <a:ln w="6350">
                  <a:noFill/>
                </a:ln>
                <a:solidFill>
                  <a:schemeClr val="tx1">
                    <a:lumMod val="50000"/>
                    <a:lumOff val="50000"/>
                  </a:schemeClr>
                </a:solidFill>
                <a:latin typeface="Calibri" pitchFamily="34" charset="0"/>
                <a:ea typeface="+mj-ea"/>
                <a:cs typeface="+mj-cs"/>
              </a:rPr>
              <a:t>: 50nm</a:t>
            </a:r>
          </a:p>
          <a:p>
            <a:pPr marL="0" marR="0" indent="0" algn="l" defTabSz="914400" rtl="0" eaLnBrk="1" fontAlgn="auto" latinLnBrk="0" hangingPunct="1">
              <a:lnSpc>
                <a:spcPct val="100000"/>
              </a:lnSpc>
              <a:spcBef>
                <a:spcPct val="0"/>
              </a:spcBef>
              <a:spcAft>
                <a:spcPts val="0"/>
              </a:spcAft>
              <a:buClrTx/>
              <a:buSzTx/>
              <a:buFont typeface="Arial" pitchFamily="34" charset="0"/>
              <a:buNone/>
              <a:tabLst/>
            </a:pPr>
            <a:endParaRPr lang="de-DE" sz="2200" noProof="0" dirty="0" smtClean="0">
              <a:ln w="6350">
                <a:noFill/>
              </a:ln>
              <a:solidFill>
                <a:schemeClr val="tx1">
                  <a:lumMod val="50000"/>
                  <a:lumOff val="50000"/>
                </a:schemeClr>
              </a:solidFill>
              <a:latin typeface="Calibri" pitchFamily="34" charset="0"/>
              <a:ea typeface="+mj-ea"/>
              <a:cs typeface="+mj-cs"/>
            </a:endParaRPr>
          </a:p>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noProof="0" dirty="0" smtClean="0">
                <a:ln w="6350">
                  <a:noFill/>
                </a:ln>
                <a:solidFill>
                  <a:schemeClr val="tx1">
                    <a:lumMod val="50000"/>
                    <a:lumOff val="50000"/>
                  </a:schemeClr>
                </a:solidFill>
                <a:latin typeface="Calibri" pitchFamily="34" charset="0"/>
                <a:ea typeface="+mj-ea"/>
                <a:cs typeface="+mj-cs"/>
              </a:rPr>
              <a:t>Mixing </a:t>
            </a:r>
            <a:r>
              <a:rPr lang="de-DE" sz="2200" noProof="0" dirty="0" err="1" smtClean="0">
                <a:ln w="6350">
                  <a:noFill/>
                </a:ln>
                <a:solidFill>
                  <a:schemeClr val="tx1">
                    <a:lumMod val="50000"/>
                    <a:lumOff val="50000"/>
                  </a:schemeClr>
                </a:solidFill>
                <a:latin typeface="Calibri" pitchFamily="34" charset="0"/>
                <a:ea typeface="+mj-ea"/>
                <a:cs typeface="+mj-cs"/>
              </a:rPr>
              <a:t>factor</a:t>
            </a:r>
            <a:r>
              <a:rPr lang="de-DE" sz="2200" noProof="0" dirty="0" smtClean="0">
                <a:ln w="6350">
                  <a:noFill/>
                </a:ln>
                <a:solidFill>
                  <a:schemeClr val="tx1">
                    <a:lumMod val="50000"/>
                    <a:lumOff val="50000"/>
                  </a:schemeClr>
                </a:solidFill>
                <a:latin typeface="Calibri" pitchFamily="34" charset="0"/>
                <a:ea typeface="+mj-ea"/>
                <a:cs typeface="+mj-cs"/>
              </a:rPr>
              <a:t>: 0.5</a:t>
            </a:r>
          </a:p>
        </p:txBody>
      </p:sp>
      <p:cxnSp>
        <p:nvCxnSpPr>
          <p:cNvPr id="21" name="Straight Connector 20"/>
          <p:cNvCxnSpPr/>
          <p:nvPr/>
        </p:nvCxnSpPr>
        <p:spPr>
          <a:xfrm>
            <a:off x="7551937" y="5104947"/>
            <a:ext cx="2952328" cy="0"/>
          </a:xfrm>
          <a:prstGeom prst="line">
            <a:avLst/>
          </a:prstGeom>
          <a:ln w="57150">
            <a:solidFill>
              <a:srgbClr val="000000"/>
            </a:solidFill>
          </a:ln>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7752184" y="5022483"/>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TextBox 22"/>
          <p:cNvSpPr txBox="1"/>
          <p:nvPr/>
        </p:nvSpPr>
        <p:spPr>
          <a:xfrm>
            <a:off x="7430086" y="4618660"/>
            <a:ext cx="3304751"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Emission Peak </a:t>
            </a:r>
            <a:r>
              <a:rPr kumimoji="0" lang="de-DE" sz="2200" kern="1200" noProof="0" dirty="0" err="1" smtClean="0">
                <a:ln w="6350">
                  <a:noFill/>
                </a:ln>
                <a:latin typeface="Calibri" pitchFamily="34" charset="0"/>
                <a:ea typeface="+mj-ea"/>
                <a:cs typeface="+mj-cs"/>
              </a:rPr>
              <a:t>Wavelength</a:t>
            </a:r>
            <a:endParaRPr kumimoji="0" lang="de-DE" sz="2200" kern="1200" noProof="0" dirty="0" smtClean="0">
              <a:ln w="6350">
                <a:noFill/>
              </a:ln>
              <a:latin typeface="Calibri" pitchFamily="34" charset="0"/>
              <a:ea typeface="+mj-ea"/>
              <a:cs typeface="+mj-cs"/>
            </a:endParaRPr>
          </a:p>
        </p:txBody>
      </p:sp>
      <p:sp>
        <p:nvSpPr>
          <p:cNvPr id="24" name="TextBox 23"/>
          <p:cNvSpPr txBox="1"/>
          <p:nvPr/>
        </p:nvSpPr>
        <p:spPr>
          <a:xfrm>
            <a:off x="9968923" y="5130495"/>
            <a:ext cx="986167"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dirty="0">
                <a:ln w="6350">
                  <a:noFill/>
                </a:ln>
                <a:latin typeface="Calibri" pitchFamily="34" charset="0"/>
                <a:ea typeface="+mj-ea"/>
                <a:cs typeface="+mj-cs"/>
              </a:rPr>
              <a:t>8</a:t>
            </a:r>
            <a:r>
              <a:rPr kumimoji="0" lang="de-DE" sz="2200" kern="1200" noProof="0" dirty="0" smtClean="0">
                <a:ln w="6350">
                  <a:noFill/>
                </a:ln>
                <a:latin typeface="Calibri" pitchFamily="34" charset="0"/>
                <a:ea typeface="+mj-ea"/>
                <a:cs typeface="+mj-cs"/>
              </a:rPr>
              <a:t>00nm</a:t>
            </a:r>
          </a:p>
        </p:txBody>
      </p:sp>
      <p:sp>
        <p:nvSpPr>
          <p:cNvPr id="25" name="TextBox 24"/>
          <p:cNvSpPr txBox="1"/>
          <p:nvPr/>
        </p:nvSpPr>
        <p:spPr>
          <a:xfrm>
            <a:off x="7303714" y="5130495"/>
            <a:ext cx="992579"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300nm</a:t>
            </a:r>
          </a:p>
        </p:txBody>
      </p:sp>
    </p:spTree>
    <p:extLst>
      <p:ext uri="{BB962C8B-B14F-4D97-AF65-F5344CB8AC3E}">
        <p14:creationId xmlns:p14="http://schemas.microsoft.com/office/powerpoint/2010/main" val="33943452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p:bldP spid="24" grpId="0"/>
      <p:bldP spid="25"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smtClean="0"/>
              <a:t>Optimization</a:t>
            </a:r>
            <a:r>
              <a:rPr lang="de-DE" dirty="0" smtClean="0"/>
              <a:t>: </a:t>
            </a:r>
            <a:r>
              <a:rPr lang="de-DE" dirty="0" err="1" smtClean="0"/>
              <a:t>Brute</a:t>
            </a:r>
            <a:r>
              <a:rPr lang="de-DE" dirty="0" smtClean="0"/>
              <a:t> Force </a:t>
            </a:r>
            <a:r>
              <a:rPr lang="de-DE" dirty="0" err="1" smtClean="0"/>
              <a:t>Seed</a:t>
            </a:r>
            <a:endParaRPr lang="de-DE" dirty="0"/>
          </a:p>
        </p:txBody>
      </p:sp>
      <p:sp>
        <p:nvSpPr>
          <p:cNvPr id="15" name="TextBox 14"/>
          <p:cNvSpPr txBox="1"/>
          <p:nvPr/>
        </p:nvSpPr>
        <p:spPr>
          <a:xfrm>
            <a:off x="822332" y="1125324"/>
            <a:ext cx="5935599"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err="1" smtClean="0">
                <a:ln w="6350">
                  <a:noFill/>
                </a:ln>
                <a:latin typeface="Calibri" pitchFamily="34" charset="0"/>
                <a:ea typeface="+mj-ea"/>
                <a:cs typeface="+mj-cs"/>
              </a:rPr>
              <a:t>Brute</a:t>
            </a:r>
            <a:r>
              <a:rPr kumimoji="0" lang="de-DE" sz="2200" kern="1200" noProof="0" dirty="0" smtClean="0">
                <a:ln w="6350">
                  <a:noFill/>
                </a:ln>
                <a:latin typeface="Calibri" pitchFamily="34" charset="0"/>
                <a:ea typeface="+mj-ea"/>
                <a:cs typeface="+mj-cs"/>
              </a:rPr>
              <a:t> Force Search: Emission Peak. </a:t>
            </a:r>
            <a:r>
              <a:rPr kumimoji="0" lang="de-DE" sz="2200" kern="1200" noProof="0" dirty="0" err="1" smtClean="0">
                <a:ln w="6350">
                  <a:noFill/>
                </a:ln>
                <a:latin typeface="Calibri" pitchFamily="34" charset="0"/>
                <a:ea typeface="+mj-ea"/>
                <a:cs typeface="+mj-cs"/>
              </a:rPr>
              <a:t>Stepsize</a:t>
            </a:r>
            <a:r>
              <a:rPr kumimoji="0" lang="de-DE" sz="2200" kern="1200" noProof="0" dirty="0" smtClean="0">
                <a:ln w="6350">
                  <a:noFill/>
                </a:ln>
                <a:latin typeface="Calibri" pitchFamily="34" charset="0"/>
                <a:ea typeface="+mj-ea"/>
                <a:cs typeface="+mj-cs"/>
              </a:rPr>
              <a:t>: 1nm</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136" y="1484784"/>
            <a:ext cx="6912768" cy="4844733"/>
          </a:xfrm>
          <a:prstGeom prst="rect">
            <a:avLst/>
          </a:prstGeom>
        </p:spPr>
      </p:pic>
      <p:cxnSp>
        <p:nvCxnSpPr>
          <p:cNvPr id="8" name="Straight Connector 7"/>
          <p:cNvCxnSpPr/>
          <p:nvPr/>
        </p:nvCxnSpPr>
        <p:spPr>
          <a:xfrm>
            <a:off x="7551937" y="5104947"/>
            <a:ext cx="2952328" cy="0"/>
          </a:xfrm>
          <a:prstGeom prst="line">
            <a:avLst/>
          </a:prstGeom>
          <a:ln w="57150">
            <a:solidFill>
              <a:srgbClr val="000000"/>
            </a:solidFill>
          </a:ln>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7752184" y="5022483"/>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Box 9"/>
          <p:cNvSpPr txBox="1"/>
          <p:nvPr/>
        </p:nvSpPr>
        <p:spPr>
          <a:xfrm>
            <a:off x="7430086" y="4618660"/>
            <a:ext cx="3304751"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Emission Peak </a:t>
            </a:r>
            <a:r>
              <a:rPr kumimoji="0" lang="de-DE" sz="2200" kern="1200" noProof="0" dirty="0" err="1" smtClean="0">
                <a:ln w="6350">
                  <a:noFill/>
                </a:ln>
                <a:latin typeface="Calibri" pitchFamily="34" charset="0"/>
                <a:ea typeface="+mj-ea"/>
                <a:cs typeface="+mj-cs"/>
              </a:rPr>
              <a:t>Wavelength</a:t>
            </a:r>
            <a:endParaRPr kumimoji="0" lang="de-DE" sz="2200" kern="1200" noProof="0" dirty="0" smtClean="0">
              <a:ln w="6350">
                <a:noFill/>
              </a:ln>
              <a:latin typeface="Calibri" pitchFamily="34" charset="0"/>
              <a:ea typeface="+mj-ea"/>
              <a:cs typeface="+mj-cs"/>
            </a:endParaRPr>
          </a:p>
        </p:txBody>
      </p:sp>
      <p:sp>
        <p:nvSpPr>
          <p:cNvPr id="11" name="TextBox 10"/>
          <p:cNvSpPr txBox="1"/>
          <p:nvPr/>
        </p:nvSpPr>
        <p:spPr>
          <a:xfrm>
            <a:off x="9968923" y="5130495"/>
            <a:ext cx="986167"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dirty="0">
                <a:ln w="6350">
                  <a:noFill/>
                </a:ln>
                <a:latin typeface="Calibri" pitchFamily="34" charset="0"/>
                <a:ea typeface="+mj-ea"/>
                <a:cs typeface="+mj-cs"/>
              </a:rPr>
              <a:t>8</a:t>
            </a:r>
            <a:r>
              <a:rPr kumimoji="0" lang="de-DE" sz="2200" kern="1200" noProof="0" dirty="0" smtClean="0">
                <a:ln w="6350">
                  <a:noFill/>
                </a:ln>
                <a:latin typeface="Calibri" pitchFamily="34" charset="0"/>
                <a:ea typeface="+mj-ea"/>
                <a:cs typeface="+mj-cs"/>
              </a:rPr>
              <a:t>00nm</a:t>
            </a:r>
          </a:p>
        </p:txBody>
      </p:sp>
      <p:sp>
        <p:nvSpPr>
          <p:cNvPr id="12" name="TextBox 11"/>
          <p:cNvSpPr txBox="1"/>
          <p:nvPr/>
        </p:nvSpPr>
        <p:spPr>
          <a:xfrm>
            <a:off x="7430086" y="1551275"/>
            <a:ext cx="3229987" cy="280076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solidFill>
                  <a:schemeClr val="tx1">
                    <a:lumMod val="50000"/>
                    <a:lumOff val="50000"/>
                  </a:schemeClr>
                </a:solidFill>
                <a:latin typeface="Calibri" pitchFamily="34" charset="0"/>
                <a:ea typeface="+mj-ea"/>
                <a:cs typeface="+mj-cs"/>
              </a:rPr>
              <a:t>Target RGB: (0.4, 0.6, 0.48)</a:t>
            </a:r>
          </a:p>
          <a:p>
            <a:pPr>
              <a:spcBef>
                <a:spcPct val="0"/>
              </a:spcBef>
            </a:pPr>
            <a:endParaRPr lang="de-DE" sz="2200" dirty="0">
              <a:ln w="6350">
                <a:noFill/>
              </a:ln>
              <a:solidFill>
                <a:schemeClr val="tx1">
                  <a:lumMod val="50000"/>
                  <a:lumOff val="50000"/>
                </a:schemeClr>
              </a:solidFill>
              <a:latin typeface="Calibri" pitchFamily="34" charset="0"/>
            </a:endParaRPr>
          </a:p>
          <a:p>
            <a:pPr>
              <a:spcBef>
                <a:spcPct val="0"/>
              </a:spcBef>
            </a:pPr>
            <a:r>
              <a:rPr lang="de-DE" sz="2200" dirty="0" err="1">
                <a:ln w="6350">
                  <a:noFill/>
                </a:ln>
                <a:solidFill>
                  <a:schemeClr val="tx1">
                    <a:lumMod val="50000"/>
                    <a:lumOff val="50000"/>
                  </a:schemeClr>
                </a:solidFill>
                <a:latin typeface="Calibri" pitchFamily="34" charset="0"/>
              </a:rPr>
              <a:t>Reflectance</a:t>
            </a:r>
            <a:r>
              <a:rPr lang="de-DE" sz="2200" dirty="0">
                <a:ln w="6350">
                  <a:noFill/>
                </a:ln>
                <a:solidFill>
                  <a:schemeClr val="tx1">
                    <a:lumMod val="50000"/>
                    <a:lumOff val="50000"/>
                  </a:schemeClr>
                </a:solidFill>
                <a:latin typeface="Calibri" pitchFamily="34" charset="0"/>
              </a:rPr>
              <a:t> </a:t>
            </a:r>
            <a:r>
              <a:rPr lang="de-DE" sz="2200" dirty="0" err="1">
                <a:ln w="6350">
                  <a:noFill/>
                </a:ln>
                <a:solidFill>
                  <a:schemeClr val="tx1">
                    <a:lumMod val="50000"/>
                    <a:lumOff val="50000"/>
                  </a:schemeClr>
                </a:solidFill>
                <a:latin typeface="Calibri" pitchFamily="34" charset="0"/>
              </a:rPr>
              <a:t>Coefficients</a:t>
            </a:r>
            <a:r>
              <a:rPr lang="de-DE" sz="2200" dirty="0">
                <a:ln w="6350">
                  <a:noFill/>
                </a:ln>
                <a:solidFill>
                  <a:schemeClr val="tx1">
                    <a:lumMod val="50000"/>
                    <a:lumOff val="50000"/>
                  </a:schemeClr>
                </a:solidFill>
                <a:latin typeface="Calibri" pitchFamily="34" charset="0"/>
              </a:rPr>
              <a:t>:</a:t>
            </a:r>
          </a:p>
          <a:p>
            <a:pPr>
              <a:spcBef>
                <a:spcPct val="0"/>
              </a:spcBef>
            </a:pPr>
            <a:r>
              <a:rPr lang="de-DE" sz="2200" dirty="0">
                <a:ln w="6350">
                  <a:noFill/>
                </a:ln>
                <a:solidFill>
                  <a:schemeClr val="tx1">
                    <a:lumMod val="50000"/>
                    <a:lumOff val="50000"/>
                  </a:schemeClr>
                </a:solidFill>
                <a:latin typeface="Calibri" pitchFamily="34" charset="0"/>
              </a:rPr>
              <a:t>(-0.67, -72, 302)</a:t>
            </a:r>
          </a:p>
          <a:p>
            <a:pPr marL="0" marR="0" indent="0" algn="l" defTabSz="914400" rtl="0" eaLnBrk="1" fontAlgn="auto" latinLnBrk="0" hangingPunct="1">
              <a:lnSpc>
                <a:spcPct val="100000"/>
              </a:lnSpc>
              <a:spcBef>
                <a:spcPct val="0"/>
              </a:spcBef>
              <a:spcAft>
                <a:spcPts val="0"/>
              </a:spcAft>
              <a:buClrTx/>
              <a:buSzTx/>
              <a:buFont typeface="Arial" pitchFamily="34" charset="0"/>
              <a:buNone/>
              <a:tabLst/>
            </a:pPr>
            <a:endParaRPr kumimoji="0" lang="de-DE" sz="2200" kern="1200" noProof="0" dirty="0" smtClean="0">
              <a:ln w="6350">
                <a:noFill/>
              </a:ln>
              <a:solidFill>
                <a:schemeClr val="tx1">
                  <a:lumMod val="50000"/>
                  <a:lumOff val="50000"/>
                </a:schemeClr>
              </a:solidFill>
              <a:latin typeface="Calibri" pitchFamily="34" charset="0"/>
              <a:ea typeface="+mj-ea"/>
              <a:cs typeface="+mj-cs"/>
            </a:endParaRPr>
          </a:p>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solidFill>
                  <a:schemeClr val="tx1">
                    <a:lumMod val="50000"/>
                    <a:lumOff val="50000"/>
                  </a:schemeClr>
                </a:solidFill>
                <a:latin typeface="Calibri" pitchFamily="34" charset="0"/>
                <a:ea typeface="+mj-ea"/>
                <a:cs typeface="+mj-cs"/>
              </a:rPr>
              <a:t>Stokes </a:t>
            </a:r>
            <a:r>
              <a:rPr kumimoji="0" lang="de-DE" sz="2200" kern="1200" noProof="0" dirty="0" err="1" smtClean="0">
                <a:ln w="6350">
                  <a:noFill/>
                </a:ln>
                <a:solidFill>
                  <a:schemeClr val="tx1">
                    <a:lumMod val="50000"/>
                    <a:lumOff val="50000"/>
                  </a:schemeClr>
                </a:solidFill>
                <a:latin typeface="Calibri" pitchFamily="34" charset="0"/>
                <a:ea typeface="+mj-ea"/>
                <a:cs typeface="+mj-cs"/>
              </a:rPr>
              <a:t>Shift</a:t>
            </a:r>
            <a:r>
              <a:rPr kumimoji="0" lang="de-DE" sz="2200" kern="1200" noProof="0" dirty="0" smtClean="0">
                <a:ln w="6350">
                  <a:noFill/>
                </a:ln>
                <a:solidFill>
                  <a:schemeClr val="tx1">
                    <a:lumMod val="50000"/>
                    <a:lumOff val="50000"/>
                  </a:schemeClr>
                </a:solidFill>
                <a:latin typeface="Calibri" pitchFamily="34" charset="0"/>
                <a:ea typeface="+mj-ea"/>
                <a:cs typeface="+mj-cs"/>
              </a:rPr>
              <a:t>: 50nm</a:t>
            </a:r>
          </a:p>
          <a:p>
            <a:pPr marL="0" marR="0" indent="0" algn="l" defTabSz="914400" rtl="0" eaLnBrk="1" fontAlgn="auto" latinLnBrk="0" hangingPunct="1">
              <a:lnSpc>
                <a:spcPct val="100000"/>
              </a:lnSpc>
              <a:spcBef>
                <a:spcPct val="0"/>
              </a:spcBef>
              <a:spcAft>
                <a:spcPts val="0"/>
              </a:spcAft>
              <a:buClrTx/>
              <a:buSzTx/>
              <a:buFont typeface="Arial" pitchFamily="34" charset="0"/>
              <a:buNone/>
              <a:tabLst/>
            </a:pPr>
            <a:endParaRPr lang="de-DE" sz="2200" noProof="0" dirty="0" smtClean="0">
              <a:ln w="6350">
                <a:noFill/>
              </a:ln>
              <a:solidFill>
                <a:schemeClr val="tx1">
                  <a:lumMod val="50000"/>
                  <a:lumOff val="50000"/>
                </a:schemeClr>
              </a:solidFill>
              <a:latin typeface="Calibri" pitchFamily="34" charset="0"/>
              <a:ea typeface="+mj-ea"/>
              <a:cs typeface="+mj-cs"/>
            </a:endParaRPr>
          </a:p>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noProof="0" dirty="0" smtClean="0">
                <a:ln w="6350">
                  <a:noFill/>
                </a:ln>
                <a:solidFill>
                  <a:schemeClr val="tx1">
                    <a:lumMod val="50000"/>
                    <a:lumOff val="50000"/>
                  </a:schemeClr>
                </a:solidFill>
                <a:latin typeface="Calibri" pitchFamily="34" charset="0"/>
                <a:ea typeface="+mj-ea"/>
                <a:cs typeface="+mj-cs"/>
              </a:rPr>
              <a:t>Mixing </a:t>
            </a:r>
            <a:r>
              <a:rPr lang="de-DE" sz="2200" noProof="0" dirty="0" err="1" smtClean="0">
                <a:ln w="6350">
                  <a:noFill/>
                </a:ln>
                <a:solidFill>
                  <a:schemeClr val="tx1">
                    <a:lumMod val="50000"/>
                    <a:lumOff val="50000"/>
                  </a:schemeClr>
                </a:solidFill>
                <a:latin typeface="Calibri" pitchFamily="34" charset="0"/>
                <a:ea typeface="+mj-ea"/>
                <a:cs typeface="+mj-cs"/>
              </a:rPr>
              <a:t>factor</a:t>
            </a:r>
            <a:r>
              <a:rPr lang="de-DE" sz="2200" noProof="0" dirty="0" smtClean="0">
                <a:ln w="6350">
                  <a:noFill/>
                </a:ln>
                <a:solidFill>
                  <a:schemeClr val="tx1">
                    <a:lumMod val="50000"/>
                    <a:lumOff val="50000"/>
                  </a:schemeClr>
                </a:solidFill>
                <a:latin typeface="Calibri" pitchFamily="34" charset="0"/>
                <a:ea typeface="+mj-ea"/>
                <a:cs typeface="+mj-cs"/>
              </a:rPr>
              <a:t>: 0.5</a:t>
            </a:r>
          </a:p>
        </p:txBody>
      </p:sp>
      <p:sp>
        <p:nvSpPr>
          <p:cNvPr id="14" name="TextBox 13"/>
          <p:cNvSpPr txBox="1"/>
          <p:nvPr/>
        </p:nvSpPr>
        <p:spPr>
          <a:xfrm>
            <a:off x="7303714" y="5130495"/>
            <a:ext cx="992579"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300nm</a:t>
            </a:r>
          </a:p>
        </p:txBody>
      </p:sp>
    </p:spTree>
    <p:extLst>
      <p:ext uri="{BB962C8B-B14F-4D97-AF65-F5344CB8AC3E}">
        <p14:creationId xmlns:p14="http://schemas.microsoft.com/office/powerpoint/2010/main" val="19841805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fill="hold" grpId="0" nodeType="withEffect">
                                  <p:stCondLst>
                                    <p:cond delay="0"/>
                                  </p:stCondLst>
                                  <p:childTnLst>
                                    <p:animMotion origin="layout" path="M -1.45833E-6 1.85185E-6 L 0.19792 -0.00371 " pathEditMode="relative" rAng="0" ptsTypes="AA">
                                      <p:cBhvr>
                                        <p:cTn id="6" dur="5500" fill="hold"/>
                                        <p:tgtEl>
                                          <p:spTgt spid="9"/>
                                        </p:tgtEl>
                                        <p:attrNameLst>
                                          <p:attrName>ppt_x</p:attrName>
                                          <p:attrName>ppt_y</p:attrName>
                                        </p:attrNameLst>
                                      </p:cBhvr>
                                      <p:rCtr x="9896" y="-185"/>
                                    </p:animMotion>
                                  </p:childTnLst>
                                </p:cTn>
                              </p:par>
                              <p:par>
                                <p:cTn id="7" presetID="1" presetClass="entr" presetSubtype="0" fill="hold" nodeType="withEffect">
                                  <p:stCondLst>
                                    <p:cond delay="0"/>
                                  </p:stCondLst>
                                  <p:childTnLst>
                                    <p:set>
                                      <p:cBhvr>
                                        <p:cTn id="8"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smtClean="0"/>
              <a:t>Optimization</a:t>
            </a:r>
            <a:r>
              <a:rPr lang="de-DE" dirty="0" smtClean="0"/>
              <a:t>: </a:t>
            </a:r>
            <a:r>
              <a:rPr lang="de-DE" dirty="0" err="1" smtClean="0"/>
              <a:t>Brute</a:t>
            </a:r>
            <a:r>
              <a:rPr lang="de-DE" dirty="0" smtClean="0"/>
              <a:t> Force </a:t>
            </a:r>
            <a:r>
              <a:rPr lang="de-DE" dirty="0" err="1" smtClean="0"/>
              <a:t>Seed</a:t>
            </a:r>
            <a:endParaRPr lang="de-DE" dirty="0"/>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360" y="1484784"/>
            <a:ext cx="6909544" cy="4842472"/>
          </a:xfrm>
          <a:prstGeom prst="rect">
            <a:avLst/>
          </a:prstGeom>
        </p:spPr>
      </p:pic>
      <p:pic>
        <p:nvPicPr>
          <p:cNvPr id="12" name="Content Placeholder 11"/>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335360" y="1484784"/>
            <a:ext cx="6909544" cy="4842472"/>
          </a:xfr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5360" y="1484784"/>
            <a:ext cx="6912768" cy="4844732"/>
          </a:xfrm>
          <a:prstGeom prst="rect">
            <a:avLst/>
          </a:prstGeom>
        </p:spPr>
      </p:pic>
      <p:sp>
        <p:nvSpPr>
          <p:cNvPr id="15" name="TextBox 14"/>
          <p:cNvSpPr txBox="1"/>
          <p:nvPr/>
        </p:nvSpPr>
        <p:spPr>
          <a:xfrm>
            <a:off x="822332" y="1125324"/>
            <a:ext cx="5935599"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err="1" smtClean="0">
                <a:ln w="6350">
                  <a:noFill/>
                </a:ln>
                <a:latin typeface="Calibri" pitchFamily="34" charset="0"/>
                <a:ea typeface="+mj-ea"/>
                <a:cs typeface="+mj-cs"/>
              </a:rPr>
              <a:t>Brute</a:t>
            </a:r>
            <a:r>
              <a:rPr kumimoji="0" lang="de-DE" sz="2200" kern="1200" noProof="0" dirty="0" smtClean="0">
                <a:ln w="6350">
                  <a:noFill/>
                </a:ln>
                <a:latin typeface="Calibri" pitchFamily="34" charset="0"/>
                <a:ea typeface="+mj-ea"/>
                <a:cs typeface="+mj-cs"/>
              </a:rPr>
              <a:t> Force Search: Emission Peak. </a:t>
            </a:r>
            <a:r>
              <a:rPr kumimoji="0" lang="de-DE" sz="2200" kern="1200" noProof="0" dirty="0" err="1" smtClean="0">
                <a:ln w="6350">
                  <a:noFill/>
                </a:ln>
                <a:latin typeface="Calibri" pitchFamily="34" charset="0"/>
                <a:ea typeface="+mj-ea"/>
                <a:cs typeface="+mj-cs"/>
              </a:rPr>
              <a:t>Stepsize</a:t>
            </a:r>
            <a:r>
              <a:rPr kumimoji="0" lang="de-DE" sz="2200" kern="1200" noProof="0" dirty="0" smtClean="0">
                <a:ln w="6350">
                  <a:noFill/>
                </a:ln>
                <a:latin typeface="Calibri" pitchFamily="34" charset="0"/>
                <a:ea typeface="+mj-ea"/>
                <a:cs typeface="+mj-cs"/>
              </a:rPr>
              <a:t>: 1nm</a:t>
            </a:r>
          </a:p>
        </p:txBody>
      </p:sp>
      <p:sp>
        <p:nvSpPr>
          <p:cNvPr id="16" name="TextBox 15"/>
          <p:cNvSpPr txBox="1"/>
          <p:nvPr/>
        </p:nvSpPr>
        <p:spPr>
          <a:xfrm>
            <a:off x="822332" y="1125324"/>
            <a:ext cx="5959324"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err="1" smtClean="0">
                <a:ln w="6350">
                  <a:noFill/>
                </a:ln>
                <a:latin typeface="Calibri" pitchFamily="34" charset="0"/>
                <a:ea typeface="+mj-ea"/>
                <a:cs typeface="+mj-cs"/>
              </a:rPr>
              <a:t>Brute</a:t>
            </a:r>
            <a:r>
              <a:rPr kumimoji="0" lang="de-DE" sz="2200" kern="1200" noProof="0" dirty="0" smtClean="0">
                <a:ln w="6350">
                  <a:noFill/>
                </a:ln>
                <a:latin typeface="Calibri" pitchFamily="34" charset="0"/>
                <a:ea typeface="+mj-ea"/>
                <a:cs typeface="+mj-cs"/>
              </a:rPr>
              <a:t> Force Search: Emission Peak. </a:t>
            </a:r>
            <a:r>
              <a:rPr kumimoji="0" lang="de-DE" sz="2200" kern="1200" noProof="0" dirty="0" err="1" smtClean="0">
                <a:ln w="6350">
                  <a:noFill/>
                </a:ln>
                <a:latin typeface="Calibri" pitchFamily="34" charset="0"/>
                <a:ea typeface="+mj-ea"/>
                <a:cs typeface="+mj-cs"/>
              </a:rPr>
              <a:t>Stepsize</a:t>
            </a:r>
            <a:r>
              <a:rPr kumimoji="0" lang="de-DE" sz="2200" kern="1200" noProof="0" dirty="0" smtClean="0">
                <a:ln w="6350">
                  <a:noFill/>
                </a:ln>
                <a:latin typeface="Calibri" pitchFamily="34" charset="0"/>
                <a:ea typeface="+mj-ea"/>
                <a:cs typeface="+mj-cs"/>
              </a:rPr>
              <a:t>: 20nm</a:t>
            </a:r>
          </a:p>
        </p:txBody>
      </p:sp>
      <p:sp>
        <p:nvSpPr>
          <p:cNvPr id="17" name="TextBox 16"/>
          <p:cNvSpPr txBox="1"/>
          <p:nvPr/>
        </p:nvSpPr>
        <p:spPr>
          <a:xfrm>
            <a:off x="7430086" y="1551275"/>
            <a:ext cx="3229987" cy="280076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solidFill>
                  <a:schemeClr val="tx1">
                    <a:lumMod val="50000"/>
                    <a:lumOff val="50000"/>
                  </a:schemeClr>
                </a:solidFill>
                <a:latin typeface="Calibri" pitchFamily="34" charset="0"/>
                <a:ea typeface="+mj-ea"/>
                <a:cs typeface="+mj-cs"/>
              </a:rPr>
              <a:t>Target RGB: (0.4, 0.6, 0.48)</a:t>
            </a:r>
          </a:p>
          <a:p>
            <a:pPr>
              <a:spcBef>
                <a:spcPct val="0"/>
              </a:spcBef>
            </a:pPr>
            <a:endParaRPr lang="de-DE" sz="2200" dirty="0">
              <a:ln w="6350">
                <a:noFill/>
              </a:ln>
              <a:solidFill>
                <a:schemeClr val="tx1">
                  <a:lumMod val="50000"/>
                  <a:lumOff val="50000"/>
                </a:schemeClr>
              </a:solidFill>
              <a:latin typeface="Calibri" pitchFamily="34" charset="0"/>
            </a:endParaRPr>
          </a:p>
          <a:p>
            <a:pPr>
              <a:spcBef>
                <a:spcPct val="0"/>
              </a:spcBef>
            </a:pPr>
            <a:r>
              <a:rPr lang="de-DE" sz="2200" dirty="0" err="1">
                <a:ln w="6350">
                  <a:noFill/>
                </a:ln>
                <a:solidFill>
                  <a:schemeClr val="tx1">
                    <a:lumMod val="50000"/>
                    <a:lumOff val="50000"/>
                  </a:schemeClr>
                </a:solidFill>
                <a:latin typeface="Calibri" pitchFamily="34" charset="0"/>
              </a:rPr>
              <a:t>Reflectance</a:t>
            </a:r>
            <a:r>
              <a:rPr lang="de-DE" sz="2200" dirty="0">
                <a:ln w="6350">
                  <a:noFill/>
                </a:ln>
                <a:solidFill>
                  <a:schemeClr val="tx1">
                    <a:lumMod val="50000"/>
                    <a:lumOff val="50000"/>
                  </a:schemeClr>
                </a:solidFill>
                <a:latin typeface="Calibri" pitchFamily="34" charset="0"/>
              </a:rPr>
              <a:t> </a:t>
            </a:r>
            <a:r>
              <a:rPr lang="de-DE" sz="2200" dirty="0" err="1">
                <a:ln w="6350">
                  <a:noFill/>
                </a:ln>
                <a:solidFill>
                  <a:schemeClr val="tx1">
                    <a:lumMod val="50000"/>
                    <a:lumOff val="50000"/>
                  </a:schemeClr>
                </a:solidFill>
                <a:latin typeface="Calibri" pitchFamily="34" charset="0"/>
              </a:rPr>
              <a:t>Coefficients</a:t>
            </a:r>
            <a:r>
              <a:rPr lang="de-DE" sz="2200" dirty="0">
                <a:ln w="6350">
                  <a:noFill/>
                </a:ln>
                <a:solidFill>
                  <a:schemeClr val="tx1">
                    <a:lumMod val="50000"/>
                    <a:lumOff val="50000"/>
                  </a:schemeClr>
                </a:solidFill>
                <a:latin typeface="Calibri" pitchFamily="34" charset="0"/>
              </a:rPr>
              <a:t>:</a:t>
            </a:r>
          </a:p>
          <a:p>
            <a:pPr>
              <a:spcBef>
                <a:spcPct val="0"/>
              </a:spcBef>
            </a:pPr>
            <a:r>
              <a:rPr lang="de-DE" sz="2200" dirty="0">
                <a:ln w="6350">
                  <a:noFill/>
                </a:ln>
                <a:solidFill>
                  <a:schemeClr val="tx1">
                    <a:lumMod val="50000"/>
                    <a:lumOff val="50000"/>
                  </a:schemeClr>
                </a:solidFill>
                <a:latin typeface="Calibri" pitchFamily="34" charset="0"/>
              </a:rPr>
              <a:t>(-0.67, -72, 302)</a:t>
            </a:r>
          </a:p>
          <a:p>
            <a:pPr marL="0" marR="0" indent="0" algn="l" defTabSz="914400" rtl="0" eaLnBrk="1" fontAlgn="auto" latinLnBrk="0" hangingPunct="1">
              <a:lnSpc>
                <a:spcPct val="100000"/>
              </a:lnSpc>
              <a:spcBef>
                <a:spcPct val="0"/>
              </a:spcBef>
              <a:spcAft>
                <a:spcPts val="0"/>
              </a:spcAft>
              <a:buClrTx/>
              <a:buSzTx/>
              <a:buFont typeface="Arial" pitchFamily="34" charset="0"/>
              <a:buNone/>
              <a:tabLst/>
            </a:pPr>
            <a:endParaRPr kumimoji="0" lang="de-DE" sz="2200" kern="1200" noProof="0" dirty="0" smtClean="0">
              <a:ln w="6350">
                <a:noFill/>
              </a:ln>
              <a:solidFill>
                <a:schemeClr val="tx1">
                  <a:lumMod val="50000"/>
                  <a:lumOff val="50000"/>
                </a:schemeClr>
              </a:solidFill>
              <a:latin typeface="Calibri" pitchFamily="34" charset="0"/>
              <a:ea typeface="+mj-ea"/>
              <a:cs typeface="+mj-cs"/>
            </a:endParaRPr>
          </a:p>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solidFill>
                  <a:schemeClr val="tx1">
                    <a:lumMod val="50000"/>
                    <a:lumOff val="50000"/>
                  </a:schemeClr>
                </a:solidFill>
                <a:latin typeface="Calibri" pitchFamily="34" charset="0"/>
                <a:ea typeface="+mj-ea"/>
                <a:cs typeface="+mj-cs"/>
              </a:rPr>
              <a:t>Stokes </a:t>
            </a:r>
            <a:r>
              <a:rPr kumimoji="0" lang="de-DE" sz="2200" kern="1200" noProof="0" dirty="0" err="1" smtClean="0">
                <a:ln w="6350">
                  <a:noFill/>
                </a:ln>
                <a:solidFill>
                  <a:schemeClr val="tx1">
                    <a:lumMod val="50000"/>
                    <a:lumOff val="50000"/>
                  </a:schemeClr>
                </a:solidFill>
                <a:latin typeface="Calibri" pitchFamily="34" charset="0"/>
                <a:ea typeface="+mj-ea"/>
                <a:cs typeface="+mj-cs"/>
              </a:rPr>
              <a:t>Shift</a:t>
            </a:r>
            <a:r>
              <a:rPr kumimoji="0" lang="de-DE" sz="2200" kern="1200" noProof="0" dirty="0" smtClean="0">
                <a:ln w="6350">
                  <a:noFill/>
                </a:ln>
                <a:solidFill>
                  <a:schemeClr val="tx1">
                    <a:lumMod val="50000"/>
                    <a:lumOff val="50000"/>
                  </a:schemeClr>
                </a:solidFill>
                <a:latin typeface="Calibri" pitchFamily="34" charset="0"/>
                <a:ea typeface="+mj-ea"/>
                <a:cs typeface="+mj-cs"/>
              </a:rPr>
              <a:t>: 50nm</a:t>
            </a:r>
          </a:p>
          <a:p>
            <a:pPr marL="0" marR="0" indent="0" algn="l" defTabSz="914400" rtl="0" eaLnBrk="1" fontAlgn="auto" latinLnBrk="0" hangingPunct="1">
              <a:lnSpc>
                <a:spcPct val="100000"/>
              </a:lnSpc>
              <a:spcBef>
                <a:spcPct val="0"/>
              </a:spcBef>
              <a:spcAft>
                <a:spcPts val="0"/>
              </a:spcAft>
              <a:buClrTx/>
              <a:buSzTx/>
              <a:buFont typeface="Arial" pitchFamily="34" charset="0"/>
              <a:buNone/>
              <a:tabLst/>
            </a:pPr>
            <a:endParaRPr lang="de-DE" sz="2200" noProof="0" dirty="0" smtClean="0">
              <a:ln w="6350">
                <a:noFill/>
              </a:ln>
              <a:solidFill>
                <a:schemeClr val="tx1">
                  <a:lumMod val="50000"/>
                  <a:lumOff val="50000"/>
                </a:schemeClr>
              </a:solidFill>
              <a:latin typeface="Calibri" pitchFamily="34" charset="0"/>
              <a:ea typeface="+mj-ea"/>
              <a:cs typeface="+mj-cs"/>
            </a:endParaRPr>
          </a:p>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noProof="0" dirty="0" smtClean="0">
                <a:ln w="6350">
                  <a:noFill/>
                </a:ln>
                <a:solidFill>
                  <a:schemeClr val="tx1">
                    <a:lumMod val="50000"/>
                    <a:lumOff val="50000"/>
                  </a:schemeClr>
                </a:solidFill>
                <a:latin typeface="Calibri" pitchFamily="34" charset="0"/>
                <a:ea typeface="+mj-ea"/>
                <a:cs typeface="+mj-cs"/>
              </a:rPr>
              <a:t>Mixing </a:t>
            </a:r>
            <a:r>
              <a:rPr lang="de-DE" sz="2200" noProof="0" dirty="0" err="1" smtClean="0">
                <a:ln w="6350">
                  <a:noFill/>
                </a:ln>
                <a:solidFill>
                  <a:schemeClr val="tx1">
                    <a:lumMod val="50000"/>
                    <a:lumOff val="50000"/>
                  </a:schemeClr>
                </a:solidFill>
                <a:latin typeface="Calibri" pitchFamily="34" charset="0"/>
                <a:ea typeface="+mj-ea"/>
                <a:cs typeface="+mj-cs"/>
              </a:rPr>
              <a:t>factor</a:t>
            </a:r>
            <a:r>
              <a:rPr lang="de-DE" sz="2200" noProof="0" dirty="0" smtClean="0">
                <a:ln w="6350">
                  <a:noFill/>
                </a:ln>
                <a:solidFill>
                  <a:schemeClr val="tx1">
                    <a:lumMod val="50000"/>
                    <a:lumOff val="50000"/>
                  </a:schemeClr>
                </a:solidFill>
                <a:latin typeface="Calibri" pitchFamily="34" charset="0"/>
                <a:ea typeface="+mj-ea"/>
                <a:cs typeface="+mj-cs"/>
              </a:rPr>
              <a:t>: 0.5</a:t>
            </a:r>
          </a:p>
        </p:txBody>
      </p:sp>
      <p:cxnSp>
        <p:nvCxnSpPr>
          <p:cNvPr id="9" name="Straight Connector 8"/>
          <p:cNvCxnSpPr/>
          <p:nvPr/>
        </p:nvCxnSpPr>
        <p:spPr>
          <a:xfrm>
            <a:off x="7551937" y="5104947"/>
            <a:ext cx="2952328" cy="0"/>
          </a:xfrm>
          <a:prstGeom prst="line">
            <a:avLst/>
          </a:prstGeom>
          <a:ln w="57150">
            <a:solidFill>
              <a:srgbClr val="000000"/>
            </a:solidFill>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10162797" y="4996935"/>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Box 10"/>
          <p:cNvSpPr txBox="1"/>
          <p:nvPr/>
        </p:nvSpPr>
        <p:spPr>
          <a:xfrm>
            <a:off x="7430086" y="4618660"/>
            <a:ext cx="3304751"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Emission Peak </a:t>
            </a:r>
            <a:r>
              <a:rPr kumimoji="0" lang="de-DE" sz="2200" kern="1200" noProof="0" dirty="0" err="1" smtClean="0">
                <a:ln w="6350">
                  <a:noFill/>
                </a:ln>
                <a:latin typeface="Calibri" pitchFamily="34" charset="0"/>
                <a:ea typeface="+mj-ea"/>
                <a:cs typeface="+mj-cs"/>
              </a:rPr>
              <a:t>Wavelength</a:t>
            </a:r>
            <a:endParaRPr kumimoji="0" lang="de-DE" sz="2200" kern="1200" noProof="0" dirty="0" smtClean="0">
              <a:ln w="6350">
                <a:noFill/>
              </a:ln>
              <a:latin typeface="Calibri" pitchFamily="34" charset="0"/>
              <a:ea typeface="+mj-ea"/>
              <a:cs typeface="+mj-cs"/>
            </a:endParaRPr>
          </a:p>
        </p:txBody>
      </p:sp>
      <p:sp>
        <p:nvSpPr>
          <p:cNvPr id="18" name="TextBox 17"/>
          <p:cNvSpPr txBox="1"/>
          <p:nvPr/>
        </p:nvSpPr>
        <p:spPr>
          <a:xfrm>
            <a:off x="7303714" y="5130495"/>
            <a:ext cx="992579"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300nm</a:t>
            </a:r>
          </a:p>
        </p:txBody>
      </p:sp>
      <p:sp>
        <p:nvSpPr>
          <p:cNvPr id="19" name="TextBox 18"/>
          <p:cNvSpPr txBox="1"/>
          <p:nvPr/>
        </p:nvSpPr>
        <p:spPr>
          <a:xfrm>
            <a:off x="9968923" y="5130495"/>
            <a:ext cx="986167"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lang="de-DE" sz="2200" dirty="0">
                <a:ln w="6350">
                  <a:noFill/>
                </a:ln>
                <a:latin typeface="Calibri" pitchFamily="34" charset="0"/>
                <a:ea typeface="+mj-ea"/>
                <a:cs typeface="+mj-cs"/>
              </a:rPr>
              <a:t>8</a:t>
            </a:r>
            <a:r>
              <a:rPr kumimoji="0" lang="de-DE" sz="2200" kern="1200" noProof="0" dirty="0" smtClean="0">
                <a:ln w="6350">
                  <a:noFill/>
                </a:ln>
                <a:latin typeface="Calibri" pitchFamily="34" charset="0"/>
                <a:ea typeface="+mj-ea"/>
                <a:cs typeface="+mj-cs"/>
              </a:rPr>
              <a:t>00nm</a:t>
            </a:r>
          </a:p>
        </p:txBody>
      </p:sp>
    </p:spTree>
    <p:extLst>
      <p:ext uri="{BB962C8B-B14F-4D97-AF65-F5344CB8AC3E}">
        <p14:creationId xmlns:p14="http://schemas.microsoft.com/office/powerpoint/2010/main" val="148081837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xit" presetSubtype="0" fill="hold" grpId="1" nodeType="withEffect">
                                  <p:stCondLst>
                                    <p:cond delay="0"/>
                                  </p:stCondLst>
                                  <p:childTnLst>
                                    <p:set>
                                      <p:cBhvr>
                                        <p:cTn id="8" dur="1" fill="hold">
                                          <p:stCondLst>
                                            <p:cond delay="0"/>
                                          </p:stCondLst>
                                        </p:cTn>
                                        <p:tgtEl>
                                          <p:spTgt spid="15"/>
                                        </p:tgtEl>
                                        <p:attrNameLst>
                                          <p:attrName>style.visibility</p:attrName>
                                        </p:attrNameLst>
                                      </p:cBhvr>
                                      <p:to>
                                        <p:strVal val="hidden"/>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1"/>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endParaRPr lang="de-DE"/>
          </a:p>
        </p:txBody>
      </p:sp>
      <p:sp>
        <p:nvSpPr>
          <p:cNvPr id="11" name="Content Placeholder 10"/>
          <p:cNvSpPr>
            <a:spLocks noGrp="1"/>
          </p:cNvSpPr>
          <p:nvPr>
            <p:ph idx="1"/>
          </p:nvPr>
        </p:nvSpPr>
        <p:spPr/>
        <p:txBody>
          <a:bodyPr/>
          <a:lstStyle/>
          <a:p>
            <a:endParaRPr lang="de-DE"/>
          </a:p>
        </p:txBody>
      </p:sp>
      <p:pic>
        <p:nvPicPr>
          <p:cNvPr id="7" name="Picture 20" descr="Image result for neon running sho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379" y="116632"/>
            <a:ext cx="11909010" cy="6192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581904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rotWithShape="1">
          <a:blip r:embed="rId3">
            <a:extLst>
              <a:ext uri="{28A0092B-C50C-407E-A947-70E740481C1C}">
                <a14:useLocalDpi xmlns:a14="http://schemas.microsoft.com/office/drawing/2010/main" val="0"/>
              </a:ext>
            </a:extLst>
          </a:blip>
          <a:srcRect t="5274" r="16178"/>
          <a:stretch/>
        </p:blipFill>
        <p:spPr>
          <a:xfrm>
            <a:off x="6851471" y="1436320"/>
            <a:ext cx="4789145" cy="4319734"/>
          </a:xfrm>
          <a:prstGeom prst="rect">
            <a:avLst/>
          </a:prstGeom>
        </p:spPr>
      </p:pic>
      <p:pic>
        <p:nvPicPr>
          <p:cNvPr id="21" name="Content Placeholder 20"/>
          <p:cNvPicPr>
            <a:picLocks noGrp="1" noChangeAspect="1"/>
          </p:cNvPicPr>
          <p:nvPr>
            <p:ph idx="1"/>
          </p:nvPr>
        </p:nvPicPr>
        <p:blipFill rotWithShape="1">
          <a:blip r:embed="rId4">
            <a:extLst>
              <a:ext uri="{28A0092B-C50C-407E-A947-70E740481C1C}">
                <a14:useLocalDpi xmlns:a14="http://schemas.microsoft.com/office/drawing/2010/main" val="0"/>
              </a:ext>
            </a:extLst>
          </a:blip>
          <a:srcRect l="8488" t="6848" r="17820" b="8068"/>
          <a:stretch/>
        </p:blipFill>
        <p:spPr>
          <a:xfrm>
            <a:off x="7352794" y="1511242"/>
            <a:ext cx="4199146" cy="3869801"/>
          </a:xfrm>
        </p:spPr>
      </p:pic>
      <p:sp>
        <p:nvSpPr>
          <p:cNvPr id="2" name="Title 1"/>
          <p:cNvSpPr>
            <a:spLocks noGrp="1"/>
          </p:cNvSpPr>
          <p:nvPr>
            <p:ph type="title"/>
          </p:nvPr>
        </p:nvSpPr>
        <p:spPr/>
        <p:txBody>
          <a:bodyPr/>
          <a:lstStyle/>
          <a:p>
            <a:r>
              <a:rPr lang="de-DE" dirty="0" smtClean="0"/>
              <a:t>BRDF </a:t>
            </a:r>
            <a:r>
              <a:rPr lang="de-DE" dirty="0" err="1" smtClean="0"/>
              <a:t>model</a:t>
            </a:r>
            <a:r>
              <a:rPr lang="de-DE" dirty="0" smtClean="0"/>
              <a:t> Jung et al. 2018</a:t>
            </a:r>
            <a:endParaRPr lang="de-DE" dirty="0"/>
          </a:p>
        </p:txBody>
      </p:sp>
      <p:pic>
        <p:nvPicPr>
          <p:cNvPr id="22" name="Picture 21"/>
          <p:cNvPicPr>
            <a:picLocks noChangeAspect="1"/>
          </p:cNvPicPr>
          <p:nvPr/>
        </p:nvPicPr>
        <p:blipFill rotWithShape="1">
          <a:blip r:embed="rId5">
            <a:extLst>
              <a:ext uri="{28A0092B-C50C-407E-A947-70E740481C1C}">
                <a14:useLocalDpi xmlns:a14="http://schemas.microsoft.com/office/drawing/2010/main" val="0"/>
              </a:ext>
            </a:extLst>
          </a:blip>
          <a:srcRect t="5274" r="16136"/>
          <a:stretch/>
        </p:blipFill>
        <p:spPr>
          <a:xfrm>
            <a:off x="6849091" y="1436320"/>
            <a:ext cx="4791526" cy="4319734"/>
          </a:xfrm>
          <a:prstGeom prst="rect">
            <a:avLst/>
          </a:prstGeom>
        </p:spPr>
      </p:pic>
      <p:pic>
        <p:nvPicPr>
          <p:cNvPr id="25" name="Picture 24"/>
          <p:cNvPicPr>
            <a:picLocks noChangeAspect="1"/>
          </p:cNvPicPr>
          <p:nvPr/>
        </p:nvPicPr>
        <p:blipFill rotWithShape="1">
          <a:blip r:embed="rId6">
            <a:extLst>
              <a:ext uri="{28A0092B-C50C-407E-A947-70E740481C1C}">
                <a14:useLocalDpi xmlns:a14="http://schemas.microsoft.com/office/drawing/2010/main" val="0"/>
              </a:ext>
            </a:extLst>
          </a:blip>
          <a:srcRect t="5274" r="16219"/>
          <a:stretch/>
        </p:blipFill>
        <p:spPr>
          <a:xfrm>
            <a:off x="6853853" y="1436320"/>
            <a:ext cx="4786764" cy="4319734"/>
          </a:xfrm>
          <a:prstGeom prst="rect">
            <a:avLst/>
          </a:prstGeom>
        </p:spPr>
      </p:pic>
      <p:pic>
        <p:nvPicPr>
          <p:cNvPr id="24" name="Picture 23"/>
          <p:cNvPicPr>
            <a:picLocks noChangeAspect="1"/>
          </p:cNvPicPr>
          <p:nvPr/>
        </p:nvPicPr>
        <p:blipFill rotWithShape="1">
          <a:blip r:embed="rId7">
            <a:extLst>
              <a:ext uri="{28A0092B-C50C-407E-A947-70E740481C1C}">
                <a14:useLocalDpi xmlns:a14="http://schemas.microsoft.com/office/drawing/2010/main" val="0"/>
              </a:ext>
            </a:extLst>
          </a:blip>
          <a:srcRect t="5274" r="16384"/>
          <a:stretch/>
        </p:blipFill>
        <p:spPr>
          <a:xfrm>
            <a:off x="6863285" y="1436320"/>
            <a:ext cx="4777332" cy="4319734"/>
          </a:xfrm>
          <a:prstGeom prst="rect">
            <a:avLst/>
          </a:prstGeom>
        </p:spPr>
      </p:pic>
      <p:pic>
        <p:nvPicPr>
          <p:cNvPr id="7" name="Picture 6"/>
          <p:cNvPicPr>
            <a:picLocks noChangeAspect="1"/>
          </p:cNvPicPr>
          <p:nvPr/>
        </p:nvPicPr>
        <p:blipFill>
          <a:blip r:embed="rId8"/>
          <a:stretch>
            <a:fillRect/>
          </a:stretch>
        </p:blipFill>
        <p:spPr>
          <a:xfrm>
            <a:off x="407368" y="1453219"/>
            <a:ext cx="5537565" cy="4397285"/>
          </a:xfrm>
          <a:prstGeom prst="rect">
            <a:avLst/>
          </a:prstGeom>
        </p:spPr>
      </p:pic>
      <p:sp>
        <p:nvSpPr>
          <p:cNvPr id="26" name="Rectangle 25"/>
          <p:cNvSpPr/>
          <p:nvPr/>
        </p:nvSpPr>
        <p:spPr>
          <a:xfrm rot="5400000">
            <a:off x="4780001" y="3288150"/>
            <a:ext cx="4464496" cy="648431"/>
          </a:xfrm>
          <a:prstGeom prst="rect">
            <a:avLst/>
          </a:prstGeom>
          <a:solidFill>
            <a:schemeClr val="bg1"/>
          </a:solidFill>
          <a:ln>
            <a:no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rtlCol="0" anchor="ctr"/>
          <a:lstStyle/>
          <a:p>
            <a:pPr algn="ctr"/>
            <a:endParaRPr lang="de-DE"/>
          </a:p>
        </p:txBody>
      </p:sp>
      <p:sp>
        <p:nvSpPr>
          <p:cNvPr id="10" name="Right Arrow 9"/>
          <p:cNvSpPr/>
          <p:nvPr/>
        </p:nvSpPr>
        <p:spPr>
          <a:xfrm>
            <a:off x="6023992" y="3203431"/>
            <a:ext cx="936104" cy="441593"/>
          </a:xfrm>
          <a:prstGeom prst="rightArrow">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de-DE">
              <a:ln w="0"/>
              <a:solidFill>
                <a:schemeClr val="accent1"/>
              </a:solidFill>
              <a:effectLst>
                <a:outerShdw blurRad="38100" dist="25400" dir="5400000" algn="ctr" rotWithShape="0">
                  <a:srgbClr val="6E747A">
                    <a:alpha val="43000"/>
                  </a:srgbClr>
                </a:outerShdw>
              </a:effectLst>
            </a:endParaRPr>
          </a:p>
        </p:txBody>
      </p:sp>
      <p:sp>
        <p:nvSpPr>
          <p:cNvPr id="27" name="Rectangle 26"/>
          <p:cNvSpPr/>
          <p:nvPr/>
        </p:nvSpPr>
        <p:spPr>
          <a:xfrm>
            <a:off x="6671704" y="5401169"/>
            <a:ext cx="5118423" cy="423319"/>
          </a:xfrm>
          <a:prstGeom prst="rect">
            <a:avLst/>
          </a:prstGeom>
          <a:solidFill>
            <a:schemeClr val="bg1"/>
          </a:solidFill>
          <a:ln>
            <a:no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rtlCol="0" anchor="ctr"/>
          <a:lstStyle/>
          <a:p>
            <a:pPr algn="ctr"/>
            <a:endParaRPr lang="de-DE"/>
          </a:p>
        </p:txBody>
      </p:sp>
      <p:pic>
        <p:nvPicPr>
          <p:cNvPr id="28" name="Picture 27" descr="http://www.srh.noaa.gov/jetstream/clouds/images/visible_spectrum.jpg"/>
          <p:cNvPicPr>
            <a:picLocks noChangeAspect="1" noChangeArrowheads="1"/>
          </p:cNvPicPr>
          <p:nvPr/>
        </p:nvPicPr>
        <p:blipFill rotWithShape="1">
          <a:blip r:embed="rId9">
            <a:extLst>
              <a:ext uri="{28A0092B-C50C-407E-A947-70E740481C1C}">
                <a14:useLocalDpi xmlns:a14="http://schemas.microsoft.com/office/drawing/2010/main" val="0"/>
              </a:ext>
            </a:extLst>
          </a:blip>
          <a:srcRect l="443" t="45809" r="3103" b="47323"/>
          <a:stretch/>
        </p:blipFill>
        <p:spPr bwMode="auto">
          <a:xfrm>
            <a:off x="1487488" y="5355450"/>
            <a:ext cx="4272008" cy="45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606356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500"/>
                                        <p:tgtEl>
                                          <p:spTgt spid="25"/>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BRDF </a:t>
            </a:r>
            <a:r>
              <a:rPr lang="de-DE" dirty="0" err="1" smtClean="0"/>
              <a:t>model</a:t>
            </a:r>
            <a:r>
              <a:rPr lang="de-DE" dirty="0" smtClean="0"/>
              <a:t> Jung et al. 2018</a:t>
            </a:r>
            <a:endParaRPr lang="de-DE" dirty="0"/>
          </a:p>
        </p:txBody>
      </p:sp>
      <p:pic>
        <p:nvPicPr>
          <p:cNvPr id="7" name="Picture 6"/>
          <p:cNvPicPr>
            <a:picLocks noChangeAspect="1"/>
          </p:cNvPicPr>
          <p:nvPr/>
        </p:nvPicPr>
        <p:blipFill>
          <a:blip r:embed="rId3"/>
          <a:stretch>
            <a:fillRect/>
          </a:stretch>
        </p:blipFill>
        <p:spPr>
          <a:xfrm>
            <a:off x="407369" y="1453219"/>
            <a:ext cx="3561154" cy="2827851"/>
          </a:xfrm>
          <a:prstGeom prst="rect">
            <a:avLst/>
          </a:prstGeom>
        </p:spPr>
      </p:pic>
      <p:sp>
        <p:nvSpPr>
          <p:cNvPr id="27" name="Rectangle 26"/>
          <p:cNvSpPr/>
          <p:nvPr/>
        </p:nvSpPr>
        <p:spPr>
          <a:xfrm>
            <a:off x="6671704" y="5401169"/>
            <a:ext cx="5118423" cy="423319"/>
          </a:xfrm>
          <a:prstGeom prst="rect">
            <a:avLst/>
          </a:prstGeom>
          <a:solidFill>
            <a:schemeClr val="bg1"/>
          </a:solidFill>
          <a:ln>
            <a:no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rtlCol="0" anchor="ctr"/>
          <a:lstStyle/>
          <a:p>
            <a:pPr algn="ctr"/>
            <a:endParaRPr lang="de-DE"/>
          </a:p>
        </p:txBody>
      </p:sp>
      <mc:AlternateContent xmlns:mc="http://schemas.openxmlformats.org/markup-compatibility/2006" xmlns:a14="http://schemas.microsoft.com/office/drawing/2010/main">
        <mc:Choice Requires="a14">
          <p:sp>
            <p:nvSpPr>
              <p:cNvPr id="18" name="TextBox 17"/>
              <p:cNvSpPr txBox="1"/>
              <p:nvPr/>
            </p:nvSpPr>
            <p:spPr>
              <a:xfrm>
                <a:off x="695400" y="4516318"/>
                <a:ext cx="7063280" cy="1072922"/>
              </a:xfrm>
              <a:prstGeom prst="rect">
                <a:avLst/>
              </a:prstGeom>
            </p:spPr>
            <p:txBody>
              <a:bodyPr wrap="none" lIns="0" tIns="0" rIns="0" bIns="0" rtlCol="0">
                <a:spAutoFit/>
                <a:scene3d>
                  <a:camera prst="orthographicFront"/>
                  <a:lightRig rig="threePt" dir="t"/>
                </a:scene3d>
                <a:sp3d extrusionH="57150">
                  <a:bevelT w="38100" h="38100"/>
                </a:sp3d>
              </a:bodyPr>
              <a:lstStyle/>
              <a:p>
                <a:pPr>
                  <a:spcBef>
                    <a:spcPct val="0"/>
                  </a:spcBef>
                </a:pPr>
                <a14:m>
                  <m:oMathPara xmlns:m="http://schemas.openxmlformats.org/officeDocument/2006/math">
                    <m:oMathParaPr>
                      <m:jc m:val="left"/>
                    </m:oMathParaPr>
                    <m:oMath xmlns:m="http://schemas.openxmlformats.org/officeDocument/2006/math">
                      <m:r>
                        <a:rPr lang="de-DE" sz="2200" i="1" smtClean="0">
                          <a:ln w="6350">
                            <a:noFill/>
                          </a:ln>
                          <a:latin typeface="Cambria Math" panose="02040503050406030204" pitchFamily="18" charset="0"/>
                          <a:ea typeface="+mj-ea"/>
                          <a:cs typeface="+mj-cs"/>
                        </a:rPr>
                        <m:t>𝑓</m:t>
                      </m:r>
                      <m:d>
                        <m:dPr>
                          <m:ctrlPr>
                            <a:rPr lang="de-DE" sz="2200" i="1">
                              <a:ln w="6350">
                                <a:noFill/>
                              </a:ln>
                              <a:latin typeface="Cambria Math" panose="02040503050406030204" pitchFamily="18" charset="0"/>
                            </a:rPr>
                          </m:ctrlPr>
                        </m:dPr>
                        <m:e>
                          <m:sSub>
                            <m:sSubPr>
                              <m:ctrlPr>
                                <a:rPr lang="de-DE" sz="2200" i="1">
                                  <a:ln w="6350">
                                    <a:noFill/>
                                  </a:ln>
                                  <a:latin typeface="Cambria Math" panose="02040503050406030204" pitchFamily="18" charset="0"/>
                                </a:rPr>
                              </m:ctrlPr>
                            </m:sSubPr>
                            <m:e>
                              <m:r>
                                <a:rPr lang="de-DE" sz="2200" i="1">
                                  <a:ln w="6350">
                                    <a:noFill/>
                                  </a:ln>
                                  <a:latin typeface="Cambria Math" panose="02040503050406030204" pitchFamily="18" charset="0"/>
                                </a:rPr>
                                <m:t>𝜔</m:t>
                              </m:r>
                            </m:e>
                            <m:sub>
                              <m:r>
                                <a:rPr lang="de-DE" sz="2200" i="1">
                                  <a:ln w="6350">
                                    <a:noFill/>
                                  </a:ln>
                                  <a:latin typeface="Cambria Math" panose="02040503050406030204" pitchFamily="18" charset="0"/>
                                </a:rPr>
                                <m:t>𝑖𝑛</m:t>
                              </m:r>
                            </m:sub>
                          </m:sSub>
                          <m:r>
                            <a:rPr lang="de-DE" sz="2200" i="1">
                              <a:ln w="6350">
                                <a:noFill/>
                              </a:ln>
                              <a:latin typeface="Cambria Math" panose="02040503050406030204" pitchFamily="18" charset="0"/>
                            </a:rPr>
                            <m:t>, </m:t>
                          </m:r>
                          <m:sSub>
                            <m:sSubPr>
                              <m:ctrlPr>
                                <a:rPr lang="de-DE" sz="2200" i="1">
                                  <a:ln w="6350">
                                    <a:noFill/>
                                  </a:ln>
                                  <a:latin typeface="Cambria Math" panose="02040503050406030204" pitchFamily="18" charset="0"/>
                                </a:rPr>
                              </m:ctrlPr>
                            </m:sSubPr>
                            <m:e>
                              <m:r>
                                <a:rPr lang="de-DE" sz="2200" i="1">
                                  <a:ln w="6350">
                                    <a:noFill/>
                                  </a:ln>
                                  <a:latin typeface="Cambria Math" panose="02040503050406030204" pitchFamily="18" charset="0"/>
                                </a:rPr>
                                <m:t>𝜆</m:t>
                              </m:r>
                            </m:e>
                            <m:sub>
                              <m:r>
                                <a:rPr lang="de-DE" sz="2200" i="1">
                                  <a:ln w="6350">
                                    <a:noFill/>
                                  </a:ln>
                                  <a:latin typeface="Cambria Math" panose="02040503050406030204" pitchFamily="18" charset="0"/>
                                </a:rPr>
                                <m:t>𝑖𝑛</m:t>
                              </m:r>
                            </m:sub>
                          </m:sSub>
                          <m:r>
                            <a:rPr lang="de-DE" sz="2200" i="1">
                              <a:ln w="6350">
                                <a:noFill/>
                              </a:ln>
                              <a:latin typeface="Cambria Math" panose="02040503050406030204" pitchFamily="18" charset="0"/>
                            </a:rPr>
                            <m:t>, </m:t>
                          </m:r>
                          <m:sSub>
                            <m:sSubPr>
                              <m:ctrlPr>
                                <a:rPr lang="de-DE" sz="2200" i="1">
                                  <a:ln w="6350">
                                    <a:noFill/>
                                  </a:ln>
                                  <a:latin typeface="Cambria Math" panose="02040503050406030204" pitchFamily="18" charset="0"/>
                                </a:rPr>
                              </m:ctrlPr>
                            </m:sSubPr>
                            <m:e>
                              <m:r>
                                <a:rPr lang="de-DE" sz="2200" i="1">
                                  <a:ln w="6350">
                                    <a:noFill/>
                                  </a:ln>
                                  <a:latin typeface="Cambria Math" panose="02040503050406030204" pitchFamily="18" charset="0"/>
                                </a:rPr>
                                <m:t>𝜆</m:t>
                              </m:r>
                            </m:e>
                            <m:sub>
                              <m:r>
                                <a:rPr lang="de-DE" sz="2200" i="1">
                                  <a:ln w="6350">
                                    <a:noFill/>
                                  </a:ln>
                                  <a:latin typeface="Cambria Math" panose="02040503050406030204" pitchFamily="18" charset="0"/>
                                </a:rPr>
                                <m:t>𝑜𝑢𝑡</m:t>
                              </m:r>
                            </m:sub>
                          </m:sSub>
                          <m:r>
                            <a:rPr lang="de-DE" sz="2200" i="1">
                              <a:ln w="6350">
                                <a:noFill/>
                              </a:ln>
                              <a:latin typeface="Cambria Math" panose="02040503050406030204" pitchFamily="18" charset="0"/>
                            </a:rPr>
                            <m:t>, </m:t>
                          </m:r>
                          <m:sSub>
                            <m:sSubPr>
                              <m:ctrlPr>
                                <a:rPr lang="de-DE" sz="2200" i="1">
                                  <a:ln w="6350">
                                    <a:noFill/>
                                  </a:ln>
                                  <a:latin typeface="Cambria Math" panose="02040503050406030204" pitchFamily="18" charset="0"/>
                                </a:rPr>
                              </m:ctrlPr>
                            </m:sSubPr>
                            <m:e>
                              <m:r>
                                <a:rPr lang="de-DE" sz="2200" i="1">
                                  <a:ln w="6350">
                                    <a:noFill/>
                                  </a:ln>
                                  <a:latin typeface="Cambria Math" panose="02040503050406030204" pitchFamily="18" charset="0"/>
                                </a:rPr>
                                <m:t>𝜔</m:t>
                              </m:r>
                            </m:e>
                            <m:sub>
                              <m:r>
                                <a:rPr lang="de-DE" sz="2200" i="1">
                                  <a:ln w="6350">
                                    <a:noFill/>
                                  </a:ln>
                                  <a:latin typeface="Cambria Math" panose="02040503050406030204" pitchFamily="18" charset="0"/>
                                </a:rPr>
                                <m:t>𝑜𝑢𝑡</m:t>
                              </m:r>
                            </m:sub>
                          </m:sSub>
                        </m:e>
                      </m:d>
                      <m:r>
                        <a:rPr lang="de-DE" sz="2200" i="1">
                          <a:ln w="6350">
                            <a:noFill/>
                          </a:ln>
                          <a:latin typeface="Cambria Math" panose="02040503050406030204" pitchFamily="18" charset="0"/>
                        </a:rPr>
                        <m:t>=</m:t>
                      </m:r>
                      <m:sSub>
                        <m:sSubPr>
                          <m:ctrlPr>
                            <a:rPr lang="de-DE" sz="2200" i="1">
                              <a:ln w="6350">
                                <a:noFill/>
                              </a:ln>
                              <a:latin typeface="Cambria Math" panose="02040503050406030204" pitchFamily="18" charset="0"/>
                            </a:rPr>
                          </m:ctrlPr>
                        </m:sSubPr>
                        <m:e>
                          <m:r>
                            <a:rPr lang="de-DE" sz="2200" i="1">
                              <a:ln w="6350">
                                <a:noFill/>
                              </a:ln>
                              <a:latin typeface="Cambria Math" panose="02040503050406030204" pitchFamily="18" charset="0"/>
                            </a:rPr>
                            <m:t>[</m:t>
                          </m:r>
                          <m:r>
                            <a:rPr lang="de-DE" sz="2200" i="1">
                              <a:ln w="6350">
                                <a:noFill/>
                              </a:ln>
                              <a:latin typeface="Cambria Math" panose="02040503050406030204" pitchFamily="18" charset="0"/>
                            </a:rPr>
                            <m:t>𝛿</m:t>
                          </m:r>
                        </m:e>
                        <m:sub>
                          <m:sSub>
                            <m:sSubPr>
                              <m:ctrlPr>
                                <a:rPr lang="de-DE" sz="2200" i="1">
                                  <a:ln w="6350">
                                    <a:noFill/>
                                  </a:ln>
                                  <a:latin typeface="Cambria Math" panose="02040503050406030204" pitchFamily="18" charset="0"/>
                                </a:rPr>
                              </m:ctrlPr>
                            </m:sSubPr>
                            <m:e>
                              <m:r>
                                <a:rPr lang="de-DE" sz="2200" i="1">
                                  <a:ln w="6350">
                                    <a:noFill/>
                                  </a:ln>
                                  <a:latin typeface="Cambria Math" panose="02040503050406030204" pitchFamily="18" charset="0"/>
                                </a:rPr>
                                <m:t>𝜆</m:t>
                              </m:r>
                            </m:e>
                            <m:sub>
                              <m:r>
                                <a:rPr lang="de-DE" sz="2200" i="1">
                                  <a:ln w="6350">
                                    <a:noFill/>
                                  </a:ln>
                                  <a:latin typeface="Cambria Math" panose="02040503050406030204" pitchFamily="18" charset="0"/>
                                </a:rPr>
                                <m:t>𝑖𝑛</m:t>
                              </m:r>
                            </m:sub>
                          </m:sSub>
                          <m:r>
                            <a:rPr lang="de-DE" sz="2200" i="1">
                              <a:ln w="6350">
                                <a:noFill/>
                              </a:ln>
                              <a:latin typeface="Cambria Math" panose="02040503050406030204" pitchFamily="18" charset="0"/>
                            </a:rPr>
                            <m:t>,</m:t>
                          </m:r>
                          <m:sSub>
                            <m:sSubPr>
                              <m:ctrlPr>
                                <a:rPr lang="de-DE" sz="2200" i="1">
                                  <a:ln w="6350">
                                    <a:noFill/>
                                  </a:ln>
                                  <a:latin typeface="Cambria Math" panose="02040503050406030204" pitchFamily="18" charset="0"/>
                                </a:rPr>
                              </m:ctrlPr>
                            </m:sSubPr>
                            <m:e>
                              <m:r>
                                <a:rPr lang="de-DE" sz="2200" i="1">
                                  <a:ln w="6350">
                                    <a:noFill/>
                                  </a:ln>
                                  <a:latin typeface="Cambria Math" panose="02040503050406030204" pitchFamily="18" charset="0"/>
                                </a:rPr>
                                <m:t>𝜆</m:t>
                              </m:r>
                            </m:e>
                            <m:sub>
                              <m:r>
                                <a:rPr lang="de-DE" sz="2200" i="1">
                                  <a:ln w="6350">
                                    <a:noFill/>
                                  </a:ln>
                                  <a:latin typeface="Cambria Math" panose="02040503050406030204" pitchFamily="18" charset="0"/>
                                </a:rPr>
                                <m:t>𝑜𝑢𝑡</m:t>
                              </m:r>
                            </m:sub>
                          </m:sSub>
                        </m:sub>
                      </m:sSub>
                      <m:r>
                        <a:rPr lang="de-DE" sz="2200" i="1">
                          <a:ln w="6350">
                            <a:noFill/>
                          </a:ln>
                          <a:latin typeface="Cambria Math" panose="02040503050406030204" pitchFamily="18" charset="0"/>
                        </a:rPr>
                        <m:t>⋅</m:t>
                      </m:r>
                      <m:d>
                        <m:dPr>
                          <m:ctrlPr>
                            <a:rPr lang="de-DE" sz="2200" i="1">
                              <a:ln w="6350">
                                <a:noFill/>
                              </a:ln>
                              <a:latin typeface="Cambria Math" panose="02040503050406030204" pitchFamily="18" charset="0"/>
                            </a:rPr>
                          </m:ctrlPr>
                        </m:dPr>
                        <m:e>
                          <m:r>
                            <a:rPr lang="de-DE" sz="2200" i="1">
                              <a:ln w="6350">
                                <a:noFill/>
                              </a:ln>
                              <a:latin typeface="Cambria Math" panose="02040503050406030204" pitchFamily="18" charset="0"/>
                            </a:rPr>
                            <m:t>1 −</m:t>
                          </m:r>
                          <m:r>
                            <a:rPr lang="de-DE" sz="2200" i="1">
                              <a:ln w="6350">
                                <a:noFill/>
                              </a:ln>
                              <a:latin typeface="Cambria Math" panose="02040503050406030204" pitchFamily="18" charset="0"/>
                            </a:rPr>
                            <m:t>𝑐</m:t>
                          </m:r>
                          <m:r>
                            <a:rPr lang="de-DE" sz="2200" i="1">
                              <a:ln w="6350">
                                <a:noFill/>
                              </a:ln>
                              <a:latin typeface="Cambria Math" panose="02040503050406030204" pitchFamily="18" charset="0"/>
                            </a:rPr>
                            <m:t>⋅</m:t>
                          </m:r>
                          <m:r>
                            <a:rPr lang="de-DE" sz="2200" i="1">
                              <a:ln w="6350">
                                <a:noFill/>
                              </a:ln>
                              <a:latin typeface="Cambria Math" panose="02040503050406030204" pitchFamily="18" charset="0"/>
                            </a:rPr>
                            <m:t>𝑎</m:t>
                          </m:r>
                          <m:d>
                            <m:dPr>
                              <m:ctrlPr>
                                <a:rPr lang="de-DE" sz="2200" i="1">
                                  <a:ln w="6350">
                                    <a:noFill/>
                                  </a:ln>
                                  <a:latin typeface="Cambria Math" panose="02040503050406030204" pitchFamily="18" charset="0"/>
                                </a:rPr>
                              </m:ctrlPr>
                            </m:dPr>
                            <m:e>
                              <m:sSub>
                                <m:sSubPr>
                                  <m:ctrlPr>
                                    <a:rPr lang="de-DE" sz="2200" i="1">
                                      <a:ln w="6350">
                                        <a:noFill/>
                                      </a:ln>
                                      <a:latin typeface="Cambria Math" panose="02040503050406030204" pitchFamily="18" charset="0"/>
                                    </a:rPr>
                                  </m:ctrlPr>
                                </m:sSubPr>
                                <m:e>
                                  <m:r>
                                    <a:rPr lang="de-DE" sz="2200" i="1">
                                      <a:ln w="6350">
                                        <a:noFill/>
                                      </a:ln>
                                      <a:latin typeface="Cambria Math" panose="02040503050406030204" pitchFamily="18" charset="0"/>
                                    </a:rPr>
                                    <m:t>𝜆</m:t>
                                  </m:r>
                                </m:e>
                                <m:sub>
                                  <m:r>
                                    <a:rPr lang="de-DE" sz="2200" i="1">
                                      <a:ln w="6350">
                                        <a:noFill/>
                                      </a:ln>
                                      <a:latin typeface="Cambria Math" panose="02040503050406030204" pitchFamily="18" charset="0"/>
                                    </a:rPr>
                                    <m:t>𝑖𝑛</m:t>
                                  </m:r>
                                </m:sub>
                              </m:sSub>
                            </m:e>
                          </m:d>
                        </m:e>
                      </m:d>
                      <m:r>
                        <a:rPr lang="de-DE" sz="2200" i="1">
                          <a:ln w="6350">
                            <a:noFill/>
                          </a:ln>
                          <a:latin typeface="Cambria Math" panose="02040503050406030204" pitchFamily="18" charset="0"/>
                        </a:rPr>
                        <m:t>⋅</m:t>
                      </m:r>
                      <m:r>
                        <a:rPr lang="de-DE" sz="2200" i="1">
                          <a:ln w="6350">
                            <a:noFill/>
                          </a:ln>
                          <a:latin typeface="Cambria Math" panose="02040503050406030204" pitchFamily="18" charset="0"/>
                        </a:rPr>
                        <m:t>𝑟</m:t>
                      </m:r>
                      <m:d>
                        <m:dPr>
                          <m:ctrlPr>
                            <a:rPr lang="de-DE" sz="2200" i="1">
                              <a:ln w="6350">
                                <a:noFill/>
                              </a:ln>
                              <a:latin typeface="Cambria Math" panose="02040503050406030204" pitchFamily="18" charset="0"/>
                            </a:rPr>
                          </m:ctrlPr>
                        </m:dPr>
                        <m:e>
                          <m:sSub>
                            <m:sSubPr>
                              <m:ctrlPr>
                                <a:rPr lang="de-DE" sz="2200" i="1">
                                  <a:ln w="6350">
                                    <a:noFill/>
                                  </a:ln>
                                  <a:latin typeface="Cambria Math" panose="02040503050406030204" pitchFamily="18" charset="0"/>
                                </a:rPr>
                              </m:ctrlPr>
                            </m:sSubPr>
                            <m:e>
                              <m:r>
                                <a:rPr lang="de-DE" sz="2200" i="1">
                                  <a:ln w="6350">
                                    <a:noFill/>
                                  </a:ln>
                                  <a:latin typeface="Cambria Math" panose="02040503050406030204" pitchFamily="18" charset="0"/>
                                </a:rPr>
                                <m:t>𝜆</m:t>
                              </m:r>
                            </m:e>
                            <m:sub>
                              <m:r>
                                <a:rPr lang="de-DE" sz="2200" i="1">
                                  <a:ln w="6350">
                                    <a:noFill/>
                                  </a:ln>
                                  <a:latin typeface="Cambria Math" panose="02040503050406030204" pitchFamily="18" charset="0"/>
                                </a:rPr>
                                <m:t>𝑖𝑛</m:t>
                              </m:r>
                            </m:sub>
                          </m:sSub>
                        </m:e>
                      </m:d>
                    </m:oMath>
                  </m:oMathPara>
                </a14:m>
                <a:endParaRPr lang="de-DE" sz="2200" i="1" dirty="0">
                  <a:ln w="6350">
                    <a:noFill/>
                  </a:ln>
                  <a:latin typeface="Cambria Math" panose="02040503050406030204" pitchFamily="18" charset="0"/>
                </a:endParaRPr>
              </a:p>
              <a:p>
                <a:pPr>
                  <a:spcBef>
                    <a:spcPct val="0"/>
                  </a:spcBef>
                </a:pPr>
                <a:r>
                  <a:rPr lang="de-DE" sz="2200" dirty="0">
                    <a:ln w="6350">
                      <a:noFill/>
                    </a:ln>
                  </a:rPr>
                  <a:t>                                              </a:t>
                </a:r>
              </a:p>
              <a:p>
                <a:pPr>
                  <a:spcBef>
                    <a:spcPct val="0"/>
                  </a:spcBef>
                </a:pPr>
                <a:r>
                  <a:rPr lang="de-DE" sz="2200" dirty="0">
                    <a:ln w="6350">
                      <a:noFill/>
                    </a:ln>
                  </a:rPr>
                  <a:t>                                     </a:t>
                </a:r>
                <a:r>
                  <a:rPr lang="de-DE" sz="2200" dirty="0" smtClean="0">
                    <a:ln w="6350">
                      <a:noFill/>
                    </a:ln>
                  </a:rPr>
                  <a:t>  </a:t>
                </a:r>
                <a14:m>
                  <m:oMath xmlns:m="http://schemas.openxmlformats.org/officeDocument/2006/math">
                    <m:r>
                      <a:rPr lang="de-DE" sz="2200" b="0" i="0" smtClean="0">
                        <a:ln w="6350">
                          <a:noFill/>
                        </a:ln>
                        <a:latin typeface="Cambria Math" panose="02040503050406030204" pitchFamily="18" charset="0"/>
                      </a:rPr>
                      <m:t>        </m:t>
                    </m:r>
                    <m:r>
                      <a:rPr lang="de-DE" sz="2200" i="1">
                        <a:ln w="6350">
                          <a:noFill/>
                        </a:ln>
                        <a:latin typeface="Cambria Math" panose="02040503050406030204" pitchFamily="18" charset="0"/>
                      </a:rPr>
                      <m:t>+</m:t>
                    </m:r>
                    <m:r>
                      <a:rPr lang="de-DE" sz="2200" i="1">
                        <a:ln w="6350">
                          <a:noFill/>
                        </a:ln>
                        <a:latin typeface="Cambria Math" panose="02040503050406030204" pitchFamily="18" charset="0"/>
                      </a:rPr>
                      <m:t>𝑐</m:t>
                    </m:r>
                    <m:r>
                      <a:rPr lang="de-DE" sz="2200" i="1">
                        <a:ln w="6350">
                          <a:noFill/>
                        </a:ln>
                        <a:latin typeface="Cambria Math" panose="02040503050406030204" pitchFamily="18" charset="0"/>
                      </a:rPr>
                      <m:t>⋅</m:t>
                    </m:r>
                    <m:r>
                      <a:rPr lang="de-DE" sz="2200" i="1">
                        <a:ln w="6350">
                          <a:noFill/>
                        </a:ln>
                        <a:latin typeface="Cambria Math" panose="02040503050406030204" pitchFamily="18" charset="0"/>
                      </a:rPr>
                      <m:t>𝑎</m:t>
                    </m:r>
                    <m:d>
                      <m:dPr>
                        <m:ctrlPr>
                          <a:rPr lang="de-DE" sz="2200" i="1">
                            <a:ln w="6350">
                              <a:noFill/>
                            </a:ln>
                            <a:latin typeface="Cambria Math" panose="02040503050406030204" pitchFamily="18" charset="0"/>
                          </a:rPr>
                        </m:ctrlPr>
                      </m:dPr>
                      <m:e>
                        <m:sSub>
                          <m:sSubPr>
                            <m:ctrlPr>
                              <a:rPr lang="de-DE" sz="2200" i="1">
                                <a:ln w="6350">
                                  <a:noFill/>
                                </a:ln>
                                <a:latin typeface="Cambria Math" panose="02040503050406030204" pitchFamily="18" charset="0"/>
                              </a:rPr>
                            </m:ctrlPr>
                          </m:sSubPr>
                          <m:e>
                            <m:r>
                              <a:rPr lang="de-DE" sz="2200" i="1">
                                <a:ln w="6350">
                                  <a:noFill/>
                                </a:ln>
                                <a:latin typeface="Cambria Math" panose="02040503050406030204" pitchFamily="18" charset="0"/>
                              </a:rPr>
                              <m:t>𝜆</m:t>
                            </m:r>
                          </m:e>
                          <m:sub>
                            <m:r>
                              <a:rPr lang="de-DE" sz="2200" i="1">
                                <a:ln w="6350">
                                  <a:noFill/>
                                </a:ln>
                                <a:latin typeface="Cambria Math" panose="02040503050406030204" pitchFamily="18" charset="0"/>
                              </a:rPr>
                              <m:t>𝑖𝑛</m:t>
                            </m:r>
                          </m:sub>
                        </m:sSub>
                      </m:e>
                    </m:d>
                    <m:r>
                      <a:rPr lang="de-DE" sz="2200" i="1">
                        <a:ln w="6350">
                          <a:noFill/>
                        </a:ln>
                        <a:latin typeface="Cambria Math" panose="02040503050406030204" pitchFamily="18" charset="0"/>
                      </a:rPr>
                      <m:t>⋅</m:t>
                    </m:r>
                    <m:r>
                      <a:rPr lang="de-DE" sz="2200" i="1">
                        <a:ln w="6350">
                          <a:noFill/>
                        </a:ln>
                        <a:latin typeface="Cambria Math" panose="02040503050406030204" pitchFamily="18" charset="0"/>
                      </a:rPr>
                      <m:t>𝑄</m:t>
                    </m:r>
                    <m:r>
                      <a:rPr lang="de-DE" sz="2200" i="1">
                        <a:ln w="6350">
                          <a:noFill/>
                        </a:ln>
                        <a:latin typeface="Cambria Math" panose="02040503050406030204" pitchFamily="18" charset="0"/>
                      </a:rPr>
                      <m:t>⋅</m:t>
                    </m:r>
                    <m:r>
                      <a:rPr lang="de-DE" sz="2200" i="1">
                        <a:ln w="6350">
                          <a:noFill/>
                        </a:ln>
                        <a:latin typeface="Cambria Math" panose="02040503050406030204" pitchFamily="18" charset="0"/>
                      </a:rPr>
                      <m:t>𝑒</m:t>
                    </m:r>
                    <m:d>
                      <m:dPr>
                        <m:ctrlPr>
                          <a:rPr lang="de-DE" sz="2200" i="1">
                            <a:ln w="6350">
                              <a:noFill/>
                            </a:ln>
                            <a:latin typeface="Cambria Math" panose="02040503050406030204" pitchFamily="18" charset="0"/>
                          </a:rPr>
                        </m:ctrlPr>
                      </m:dPr>
                      <m:e>
                        <m:sSub>
                          <m:sSubPr>
                            <m:ctrlPr>
                              <a:rPr lang="de-DE" sz="2200" i="1">
                                <a:ln w="6350">
                                  <a:noFill/>
                                </a:ln>
                                <a:latin typeface="Cambria Math" panose="02040503050406030204" pitchFamily="18" charset="0"/>
                              </a:rPr>
                            </m:ctrlPr>
                          </m:sSubPr>
                          <m:e>
                            <m:r>
                              <a:rPr lang="de-DE" sz="2200" i="1">
                                <a:ln w="6350">
                                  <a:noFill/>
                                </a:ln>
                                <a:latin typeface="Cambria Math" panose="02040503050406030204" pitchFamily="18" charset="0"/>
                              </a:rPr>
                              <m:t>𝜆</m:t>
                            </m:r>
                          </m:e>
                          <m:sub>
                            <m:r>
                              <a:rPr lang="de-DE" sz="2200" i="1">
                                <a:ln w="6350">
                                  <a:noFill/>
                                </a:ln>
                                <a:latin typeface="Cambria Math" panose="02040503050406030204" pitchFamily="18" charset="0"/>
                              </a:rPr>
                              <m:t>𝑜𝑢𝑡</m:t>
                            </m:r>
                          </m:sub>
                        </m:sSub>
                      </m:e>
                    </m:d>
                    <m:r>
                      <a:rPr lang="de-DE" sz="2200" i="1">
                        <a:ln w="6350">
                          <a:noFill/>
                        </a:ln>
                        <a:latin typeface="Cambria Math" panose="02040503050406030204" pitchFamily="18" charset="0"/>
                      </a:rPr>
                      <m:t>]⋅</m:t>
                    </m:r>
                    <m:sSup>
                      <m:sSupPr>
                        <m:ctrlPr>
                          <a:rPr lang="de-DE" sz="2200" i="1">
                            <a:ln w="6350">
                              <a:noFill/>
                            </a:ln>
                            <a:latin typeface="Cambria Math" panose="02040503050406030204" pitchFamily="18" charset="0"/>
                          </a:rPr>
                        </m:ctrlPr>
                      </m:sSupPr>
                      <m:e>
                        <m:r>
                          <a:rPr lang="de-DE" sz="2200" i="1">
                            <a:ln w="6350">
                              <a:noFill/>
                            </a:ln>
                            <a:latin typeface="Cambria Math" panose="02040503050406030204" pitchFamily="18" charset="0"/>
                          </a:rPr>
                          <m:t>𝜋</m:t>
                        </m:r>
                      </m:e>
                      <m:sup>
                        <m:r>
                          <a:rPr lang="de-DE" sz="2200" i="1">
                            <a:ln w="6350">
                              <a:noFill/>
                            </a:ln>
                            <a:latin typeface="Cambria Math" panose="02040503050406030204" pitchFamily="18" charset="0"/>
                          </a:rPr>
                          <m:t>−1</m:t>
                        </m:r>
                      </m:sup>
                    </m:sSup>
                  </m:oMath>
                </a14:m>
                <a:endParaRPr lang="de-DE" sz="2200" dirty="0">
                  <a:ln w="6350">
                    <a:noFill/>
                  </a:ln>
                  <a:latin typeface="Calibri" pitchFamily="34" charset="0"/>
                  <a:ea typeface="+mj-ea"/>
                  <a:cs typeface="+mj-cs"/>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695400" y="4516318"/>
                <a:ext cx="7063280" cy="1072922"/>
              </a:xfrm>
              <a:prstGeom prst="rect">
                <a:avLst/>
              </a:prstGeom>
              <a:blipFill rotWithShape="0">
                <a:blip r:embed="rId5"/>
                <a:stretch>
                  <a:fillRect l="-259"/>
                </a:stretch>
              </a:blipFill>
            </p:spPr>
            <p:txBody>
              <a:bodyPr/>
              <a:lstStyle/>
              <a:p>
                <a:r>
                  <a:rPr lang="de-DE">
                    <a:noFill/>
                  </a:rPr>
                  <a:t> </a:t>
                </a:r>
              </a:p>
            </p:txBody>
          </p:sp>
        </mc:Fallback>
      </mc:AlternateContent>
      <p:sp>
        <p:nvSpPr>
          <p:cNvPr id="9" name="Rectangle 8"/>
          <p:cNvSpPr/>
          <p:nvPr/>
        </p:nvSpPr>
        <p:spPr>
          <a:xfrm>
            <a:off x="6816080" y="4437112"/>
            <a:ext cx="942600" cy="568866"/>
          </a:xfrm>
          <a:prstGeom prst="rect">
            <a:avLst/>
          </a:prstGeom>
          <a:solidFill>
            <a:srgbClr val="EFB31D">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mc:AlternateContent xmlns:mc="http://schemas.openxmlformats.org/markup-compatibility/2006" xmlns:a14="http://schemas.microsoft.com/office/drawing/2010/main">
        <mc:Choice Requires="a14">
          <p:sp>
            <p:nvSpPr>
              <p:cNvPr id="17" name="Content Placeholder 2"/>
              <p:cNvSpPr>
                <a:spLocks noGrp="1"/>
              </p:cNvSpPr>
              <p:nvPr>
                <p:ph idx="1"/>
              </p:nvPr>
            </p:nvSpPr>
            <p:spPr>
              <a:xfrm>
                <a:off x="4007768" y="1380117"/>
                <a:ext cx="7992232" cy="5192155"/>
              </a:xfrm>
            </p:spPr>
            <p:txBody>
              <a:bodyPr/>
              <a:lstStyle/>
              <a:p>
                <a:pPr marL="0" indent="0">
                  <a:buNone/>
                </a:pPr>
                <a:r>
                  <a:rPr lang="de-DE" b="1" dirty="0" smtClean="0">
                    <a:solidFill>
                      <a:srgbClr val="5601FF"/>
                    </a:solidFill>
                  </a:rPr>
                  <a:t>---</a:t>
                </a:r>
                <a:r>
                  <a:rPr lang="de-DE" b="0" dirty="0" smtClean="0">
                    <a:solidFill>
                      <a:srgbClr val="5601FF"/>
                    </a:solidFill>
                  </a:rPr>
                  <a:t> </a:t>
                </a:r>
                <a14:m>
                  <m:oMath xmlns:m="http://schemas.openxmlformats.org/officeDocument/2006/math">
                    <m:r>
                      <a:rPr lang="de-DE" b="0" i="1" smtClean="0">
                        <a:latin typeface="Cambria Math" panose="02040503050406030204" pitchFamily="18" charset="0"/>
                      </a:rPr>
                      <m:t>𝑎</m:t>
                    </m:r>
                    <m:d>
                      <m:dPr>
                        <m:ctrlPr>
                          <a:rPr lang="de-DE" b="0" i="1" smtClean="0">
                            <a:latin typeface="Cambria Math" panose="02040503050406030204" pitchFamily="18" charset="0"/>
                          </a:rPr>
                        </m:ctrlPr>
                      </m:dPr>
                      <m:e>
                        <m:r>
                          <a:rPr lang="de-DE" i="1">
                            <a:latin typeface="Cambria Math" panose="02040503050406030204" pitchFamily="18" charset="0"/>
                          </a:rPr>
                          <m:t>𝜆</m:t>
                        </m:r>
                      </m:e>
                    </m:d>
                  </m:oMath>
                </a14:m>
                <a:r>
                  <a:rPr lang="de-DE" dirty="0" smtClean="0"/>
                  <a:t> </a:t>
                </a:r>
                <a:r>
                  <a:rPr lang="de-DE" dirty="0" err="1" smtClean="0"/>
                  <a:t>absorption</a:t>
                </a:r>
                <a:r>
                  <a:rPr lang="de-DE" dirty="0" smtClean="0"/>
                  <a:t> </a:t>
                </a:r>
                <a:r>
                  <a:rPr lang="de-DE" dirty="0" err="1" smtClean="0"/>
                  <a:t>spectrum</a:t>
                </a:r>
                <a:endParaRPr lang="de-DE" dirty="0"/>
              </a:p>
              <a:p>
                <a:pPr marL="0" indent="0">
                  <a:buNone/>
                </a:pPr>
                <a:r>
                  <a:rPr lang="de-DE" b="1" dirty="0">
                    <a:solidFill>
                      <a:srgbClr val="FF0000"/>
                    </a:solidFill>
                  </a:rPr>
                  <a:t>---</a:t>
                </a:r>
                <a:r>
                  <a:rPr lang="de-DE" b="1" dirty="0">
                    <a:solidFill>
                      <a:srgbClr val="0070C0"/>
                    </a:solidFill>
                  </a:rPr>
                  <a:t> </a:t>
                </a:r>
                <a14:m>
                  <m:oMath xmlns:m="http://schemas.openxmlformats.org/officeDocument/2006/math">
                    <m:r>
                      <a:rPr lang="de-DE" i="1">
                        <a:latin typeface="Cambria Math" panose="02040503050406030204" pitchFamily="18" charset="0"/>
                      </a:rPr>
                      <m:t>𝑒</m:t>
                    </m:r>
                    <m:d>
                      <m:dPr>
                        <m:ctrlPr>
                          <a:rPr lang="de-DE" i="1">
                            <a:latin typeface="Cambria Math" panose="02040503050406030204" pitchFamily="18" charset="0"/>
                          </a:rPr>
                        </m:ctrlPr>
                      </m:dPr>
                      <m:e>
                        <m:r>
                          <a:rPr lang="de-DE" i="1">
                            <a:latin typeface="Cambria Math" panose="02040503050406030204" pitchFamily="18" charset="0"/>
                          </a:rPr>
                          <m:t>𝜆</m:t>
                        </m:r>
                      </m:e>
                    </m:d>
                  </m:oMath>
                </a14:m>
                <a:r>
                  <a:rPr lang="de-DE" dirty="0"/>
                  <a:t> </a:t>
                </a:r>
                <a:r>
                  <a:rPr lang="de-DE" dirty="0" err="1"/>
                  <a:t>emission</a:t>
                </a:r>
                <a:r>
                  <a:rPr lang="de-DE" dirty="0"/>
                  <a:t> </a:t>
                </a:r>
                <a:r>
                  <a:rPr lang="de-DE" dirty="0" err="1"/>
                  <a:t>spectrum</a:t>
                </a:r>
                <a:endParaRPr lang="de-DE" dirty="0"/>
              </a:p>
              <a:p>
                <a:pPr marL="0" indent="0">
                  <a:buNone/>
                </a:pPr>
                <a:r>
                  <a:rPr lang="de-DE" b="1" dirty="0">
                    <a:solidFill>
                      <a:srgbClr val="43954A"/>
                    </a:solidFill>
                  </a:rPr>
                  <a:t>---</a:t>
                </a:r>
                <a:r>
                  <a:rPr lang="de-DE" b="1" dirty="0">
                    <a:solidFill>
                      <a:srgbClr val="0070C0"/>
                    </a:solidFill>
                  </a:rPr>
                  <a:t> </a:t>
                </a:r>
                <a14:m>
                  <m:oMath xmlns:m="http://schemas.openxmlformats.org/officeDocument/2006/math">
                    <m:r>
                      <a:rPr lang="de-DE" i="1">
                        <a:latin typeface="Cambria Math" panose="02040503050406030204" pitchFamily="18" charset="0"/>
                      </a:rPr>
                      <m:t>𝑟</m:t>
                    </m:r>
                    <m:r>
                      <a:rPr lang="de-DE" i="1">
                        <a:latin typeface="Cambria Math" panose="02040503050406030204" pitchFamily="18" charset="0"/>
                      </a:rPr>
                      <m:t>(</m:t>
                    </m:r>
                    <m:r>
                      <a:rPr lang="de-DE" i="1">
                        <a:latin typeface="Cambria Math" panose="02040503050406030204" pitchFamily="18" charset="0"/>
                      </a:rPr>
                      <m:t>𝜆</m:t>
                    </m:r>
                    <m:r>
                      <a:rPr lang="de-DE" i="1">
                        <a:latin typeface="Cambria Math" panose="02040503050406030204" pitchFamily="18" charset="0"/>
                      </a:rPr>
                      <m:t>)</m:t>
                    </m:r>
                  </m:oMath>
                </a14:m>
                <a:r>
                  <a:rPr lang="de-DE" dirty="0"/>
                  <a:t> </a:t>
                </a:r>
                <a:r>
                  <a:rPr lang="de-DE" dirty="0" err="1"/>
                  <a:t>reflectance</a:t>
                </a:r>
                <a:r>
                  <a:rPr lang="de-DE" dirty="0"/>
                  <a:t> </a:t>
                </a:r>
                <a:r>
                  <a:rPr lang="de-DE" dirty="0" err="1"/>
                  <a:t>spectrum</a:t>
                </a:r>
                <a:endParaRPr lang="de-DE" dirty="0"/>
              </a:p>
              <a:p>
                <a:pPr marL="0" indent="0">
                  <a:buNone/>
                </a:pPr>
                <a:r>
                  <a:rPr lang="de-DE" b="1" dirty="0" smtClean="0">
                    <a:solidFill>
                      <a:schemeClr val="bg1"/>
                    </a:solidFill>
                  </a:rPr>
                  <a:t>---</a:t>
                </a:r>
                <a:r>
                  <a:rPr lang="de-DE" dirty="0" smtClean="0">
                    <a:solidFill>
                      <a:schemeClr val="bg1"/>
                    </a:solidFill>
                  </a:rPr>
                  <a:t> </a:t>
                </a:r>
                <a14:m>
                  <m:oMath xmlns:m="http://schemas.openxmlformats.org/officeDocument/2006/math">
                    <m:r>
                      <a:rPr lang="de-DE" i="1">
                        <a:latin typeface="Cambria Math" panose="02040503050406030204" pitchFamily="18" charset="0"/>
                      </a:rPr>
                      <m:t>𝑐</m:t>
                    </m:r>
                  </m:oMath>
                </a14:m>
                <a:r>
                  <a:rPr lang="de-DE" dirty="0"/>
                  <a:t>  </a:t>
                </a:r>
                <a:r>
                  <a:rPr lang="de-DE" dirty="0" err="1" smtClean="0"/>
                  <a:t>mixing</a:t>
                </a:r>
                <a:r>
                  <a:rPr lang="de-DE" dirty="0" smtClean="0"/>
                  <a:t> </a:t>
                </a:r>
                <a:r>
                  <a:rPr lang="de-DE" dirty="0" err="1" smtClean="0"/>
                  <a:t>factor</a:t>
                </a:r>
                <a:endParaRPr lang="de-DE" dirty="0"/>
              </a:p>
              <a:p>
                <a:pPr marL="0" indent="0">
                  <a:buNone/>
                </a:pPr>
                <a:r>
                  <a:rPr lang="de-DE" b="1" dirty="0">
                    <a:solidFill>
                      <a:schemeClr val="bg1"/>
                    </a:solidFill>
                  </a:rPr>
                  <a:t>---</a:t>
                </a:r>
                <a:r>
                  <a:rPr lang="de-DE" dirty="0">
                    <a:solidFill>
                      <a:schemeClr val="bg1"/>
                    </a:solidFill>
                  </a:rPr>
                  <a:t> </a:t>
                </a:r>
                <a14:m>
                  <m:oMath xmlns:m="http://schemas.openxmlformats.org/officeDocument/2006/math">
                    <m:r>
                      <a:rPr lang="de-DE" b="0" i="1" smtClean="0">
                        <a:latin typeface="Cambria Math" panose="02040503050406030204" pitchFamily="18" charset="0"/>
                      </a:rPr>
                      <m:t>𝑄</m:t>
                    </m:r>
                    <m:r>
                      <a:rPr lang="de-DE" b="0" i="0" smtClean="0">
                        <a:latin typeface="Cambria Math" panose="02040503050406030204" pitchFamily="18" charset="0"/>
                      </a:rPr>
                      <m:t> </m:t>
                    </m:r>
                  </m:oMath>
                </a14:m>
                <a:r>
                  <a:rPr lang="de-DE" dirty="0" smtClean="0"/>
                  <a:t>energy </a:t>
                </a:r>
                <a:r>
                  <a:rPr lang="de-DE" dirty="0" err="1" smtClean="0"/>
                  <a:t>quantum</a:t>
                </a:r>
                <a:r>
                  <a:rPr lang="de-DE" dirty="0" smtClean="0"/>
                  <a:t> </a:t>
                </a:r>
                <a:r>
                  <a:rPr lang="de-DE" dirty="0" err="1" smtClean="0"/>
                  <a:t>yield</a:t>
                </a:r>
                <a:r>
                  <a:rPr lang="de-DE" dirty="0" smtClean="0"/>
                  <a:t> </a:t>
                </a:r>
                <a:r>
                  <a:rPr lang="de-DE" dirty="0" err="1" smtClean="0"/>
                  <a:t>parameter</a:t>
                </a:r>
                <a:endParaRPr lang="de-DE" dirty="0"/>
              </a:p>
            </p:txBody>
          </p:sp>
        </mc:Choice>
        <mc:Fallback xmlns="">
          <p:sp>
            <p:nvSpPr>
              <p:cNvPr id="17" name="Content Placeholder 2"/>
              <p:cNvSpPr>
                <a:spLocks noGrp="1" noRot="1" noChangeAspect="1" noMove="1" noResize="1" noEditPoints="1" noAdjustHandles="1" noChangeArrowheads="1" noChangeShapeType="1" noTextEdit="1"/>
              </p:cNvSpPr>
              <p:nvPr>
                <p:ph idx="1"/>
              </p:nvPr>
            </p:nvSpPr>
            <p:spPr>
              <a:xfrm>
                <a:off x="4007768" y="1380117"/>
                <a:ext cx="7992232" cy="5192155"/>
              </a:xfrm>
              <a:blipFill rotWithShape="0">
                <a:blip r:embed="rId6"/>
                <a:stretch>
                  <a:fillRect l="-1143" t="-939"/>
                </a:stretch>
              </a:blipFill>
            </p:spPr>
            <p:txBody>
              <a:bodyPr/>
              <a:lstStyle/>
              <a:p>
                <a:r>
                  <a:rPr lang="de-DE">
                    <a:noFill/>
                  </a:rPr>
                  <a:t> </a:t>
                </a:r>
              </a:p>
            </p:txBody>
          </p:sp>
        </mc:Fallback>
      </mc:AlternateContent>
      <p:sp>
        <p:nvSpPr>
          <p:cNvPr id="11" name="TextBox 10"/>
          <p:cNvSpPr txBox="1"/>
          <p:nvPr/>
        </p:nvSpPr>
        <p:spPr>
          <a:xfrm>
            <a:off x="7755979" y="4506101"/>
            <a:ext cx="2858218"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Jakob </a:t>
            </a:r>
            <a:r>
              <a:rPr kumimoji="0" lang="de-DE" sz="2200" kern="1200" noProof="0" dirty="0" err="1" smtClean="0">
                <a:ln w="6350">
                  <a:noFill/>
                </a:ln>
                <a:latin typeface="Calibri" pitchFamily="34" charset="0"/>
                <a:ea typeface="+mj-ea"/>
                <a:cs typeface="+mj-cs"/>
              </a:rPr>
              <a:t>and</a:t>
            </a:r>
            <a:r>
              <a:rPr kumimoji="0" lang="de-DE" sz="2200" kern="1200" noProof="0" dirty="0" smtClean="0">
                <a:ln w="6350">
                  <a:noFill/>
                </a:ln>
                <a:latin typeface="Calibri" pitchFamily="34" charset="0"/>
                <a:ea typeface="+mj-ea"/>
                <a:cs typeface="+mj-cs"/>
              </a:rPr>
              <a:t> </a:t>
            </a:r>
            <a:r>
              <a:rPr kumimoji="0" lang="de-DE" sz="2200" kern="1200" noProof="0" dirty="0" err="1" smtClean="0">
                <a:ln w="6350">
                  <a:noFill/>
                </a:ln>
                <a:latin typeface="Calibri" pitchFamily="34" charset="0"/>
                <a:ea typeface="+mj-ea"/>
                <a:cs typeface="+mj-cs"/>
              </a:rPr>
              <a:t>Hanika</a:t>
            </a:r>
            <a:r>
              <a:rPr kumimoji="0" lang="de-DE" sz="2200" kern="1200" noProof="0" dirty="0" smtClean="0">
                <a:ln w="6350">
                  <a:noFill/>
                </a:ln>
                <a:latin typeface="Calibri" pitchFamily="34" charset="0"/>
                <a:ea typeface="+mj-ea"/>
                <a:cs typeface="+mj-cs"/>
              </a:rPr>
              <a:t> 2019</a:t>
            </a:r>
          </a:p>
        </p:txBody>
      </p:sp>
      <p:sp>
        <p:nvSpPr>
          <p:cNvPr id="28" name="Rectangle 27"/>
          <p:cNvSpPr/>
          <p:nvPr/>
        </p:nvSpPr>
        <p:spPr>
          <a:xfrm>
            <a:off x="4120485" y="5175273"/>
            <a:ext cx="942600" cy="568866"/>
          </a:xfrm>
          <a:prstGeom prst="rect">
            <a:avLst/>
          </a:prstGeom>
          <a:solidFill>
            <a:srgbClr val="EFB31D">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tangle 28"/>
          <p:cNvSpPr/>
          <p:nvPr/>
        </p:nvSpPr>
        <p:spPr>
          <a:xfrm>
            <a:off x="5504064" y="5164498"/>
            <a:ext cx="999837" cy="568866"/>
          </a:xfrm>
          <a:prstGeom prst="rect">
            <a:avLst/>
          </a:prstGeom>
          <a:solidFill>
            <a:srgbClr val="EFB31D">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TextBox 29"/>
          <p:cNvSpPr txBox="1"/>
          <p:nvPr/>
        </p:nvSpPr>
        <p:spPr>
          <a:xfrm>
            <a:off x="4307097" y="5733364"/>
            <a:ext cx="579005"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a:t>
            </a:r>
          </a:p>
        </p:txBody>
      </p:sp>
      <p:sp>
        <p:nvSpPr>
          <p:cNvPr id="31" name="TextBox 30"/>
          <p:cNvSpPr txBox="1"/>
          <p:nvPr/>
        </p:nvSpPr>
        <p:spPr>
          <a:xfrm>
            <a:off x="5692396" y="5727643"/>
            <a:ext cx="579005" cy="430887"/>
          </a:xfrm>
          <a:prstGeom prst="rect">
            <a:avLst/>
          </a:prstGeom>
        </p:spPr>
        <p:txBody>
          <a:bodyPr wrap="none" rtlCol="0">
            <a:spAutoFit/>
            <a:scene3d>
              <a:camera prst="orthographicFront"/>
              <a:lightRig rig="threePt" dir="t"/>
            </a:scene3d>
            <a:sp3d extrusionH="57150">
              <a:bevelT w="38100" h="38100"/>
            </a:sp3d>
          </a:bodyPr>
          <a:lstStyle/>
          <a:p>
            <a:pPr marL="0" marR="0" indent="0" algn="l" defTabSz="914400" rtl="0" eaLnBrk="1" fontAlgn="auto" latinLnBrk="0" hangingPunct="1">
              <a:lnSpc>
                <a:spcPct val="100000"/>
              </a:lnSpc>
              <a:spcBef>
                <a:spcPct val="0"/>
              </a:spcBef>
              <a:spcAft>
                <a:spcPts val="0"/>
              </a:spcAft>
              <a:buClrTx/>
              <a:buSzTx/>
              <a:buFont typeface="Arial" pitchFamily="34" charset="0"/>
              <a:buNone/>
              <a:tabLst/>
            </a:pPr>
            <a:r>
              <a:rPr kumimoji="0" lang="de-DE" sz="2200" kern="1200" noProof="0" dirty="0" smtClean="0">
                <a:ln w="6350">
                  <a:noFill/>
                </a:ln>
                <a:latin typeface="Calibri" pitchFamily="34" charset="0"/>
                <a:ea typeface="+mj-ea"/>
                <a:cs typeface="+mj-cs"/>
              </a:rPr>
              <a:t>???</a:t>
            </a:r>
          </a:p>
        </p:txBody>
      </p:sp>
      <p:pic>
        <p:nvPicPr>
          <p:cNvPr id="32" name="Picture 3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58983" y="4905674"/>
            <a:ext cx="1937602" cy="1115614"/>
          </a:xfrm>
          <a:prstGeom prst="rect">
            <a:avLst/>
          </a:prstGeom>
        </p:spPr>
      </p:pic>
    </p:spTree>
    <p:extLst>
      <p:ext uri="{BB962C8B-B14F-4D97-AF65-F5344CB8AC3E}">
        <p14:creationId xmlns:p14="http://schemas.microsoft.com/office/powerpoint/2010/main" val="345988259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9" grpId="0" animBg="1"/>
      <p:bldP spid="11" grpId="0"/>
      <p:bldP spid="28" grpId="0" animBg="1"/>
      <p:bldP spid="29" grpId="0" animBg="1"/>
      <p:bldP spid="30" grpId="0"/>
      <p:bldP spid="3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endParaRPr lang="de-DE"/>
          </a:p>
        </p:txBody>
      </p:sp>
      <p:sp>
        <p:nvSpPr>
          <p:cNvPr id="9" name="Content Placeholder 8"/>
          <p:cNvSpPr>
            <a:spLocks noGrp="1"/>
          </p:cNvSpPr>
          <p:nvPr>
            <p:ph idx="1"/>
          </p:nvPr>
        </p:nvSpPr>
        <p:spPr/>
        <p:txBody>
          <a:bodyPr/>
          <a:lstStyle/>
          <a:p>
            <a:endParaRPr lang="de-DE"/>
          </a:p>
        </p:txBody>
      </p:sp>
      <p:pic>
        <p:nvPicPr>
          <p:cNvPr id="6150" name="Picture 6" descr="Image result for fluorescent neon toys beach"/>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00611" y="1484784"/>
            <a:ext cx="3410001" cy="4126101"/>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Copy-of-ts13_Lion_Jungle_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1713" y="1484785"/>
            <a:ext cx="3415645" cy="4126100"/>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ts7_Cats_Cats_Cats_mai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6966" y="1484785"/>
            <a:ext cx="3461493" cy="4126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44293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endParaRPr lang="de-DE"/>
          </a:p>
        </p:txBody>
      </p:sp>
      <p:sp>
        <p:nvSpPr>
          <p:cNvPr id="10" name="Content Placeholder 9"/>
          <p:cNvSpPr>
            <a:spLocks noGrp="1"/>
          </p:cNvSpPr>
          <p:nvPr>
            <p:ph idx="1"/>
          </p:nvPr>
        </p:nvSpPr>
        <p:spPr/>
        <p:txBody>
          <a:bodyPr/>
          <a:lstStyle/>
          <a:p>
            <a:endParaRPr lang="de-DE" dirty="0"/>
          </a:p>
        </p:txBody>
      </p:sp>
      <p:pic>
        <p:nvPicPr>
          <p:cNvPr id="4102" name="Picture 6" descr="Related image"/>
          <p:cNvPicPr>
            <a:picLocks noChangeAspect="1" noChangeArrowheads="1"/>
          </p:cNvPicPr>
          <p:nvPr/>
        </p:nvPicPr>
        <p:blipFill rotWithShape="1">
          <a:blip r:embed="rId3">
            <a:extLst>
              <a:ext uri="{28A0092B-C50C-407E-A947-70E740481C1C}">
                <a14:useLocalDpi xmlns:a14="http://schemas.microsoft.com/office/drawing/2010/main" val="0"/>
              </a:ext>
            </a:extLst>
          </a:blip>
          <a:srcRect t="19600" b="16721"/>
          <a:stretch/>
        </p:blipFill>
        <p:spPr bwMode="auto">
          <a:xfrm>
            <a:off x="407368" y="188640"/>
            <a:ext cx="10075973" cy="6416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3164188"/>
      </p:ext>
    </p:extLst>
  </p:cSld>
  <p:clrMapOvr>
    <a:masterClrMapping/>
  </p:clrMapOvr>
  <p:timing>
    <p:tnLst>
      <p:par>
        <p:cTn id="1" dur="indefinite" restart="never" nodeType="tmRoot"/>
      </p:par>
    </p:tnLst>
  </p:timing>
</p:sld>
</file>

<file path=ppt/theme/theme1.xml><?xml version="1.0" encoding="utf-8"?>
<a:theme xmlns:a="http://schemas.openxmlformats.org/drawingml/2006/main" name="1_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a:scene3d>
          <a:camera prst="orthographicFront"/>
          <a:lightRig rig="threePt" dir="t"/>
        </a:scene3d>
        <a:sp3d extrusionH="57150">
          <a:bevelT w="38100" h="38100"/>
        </a:sp3d>
      </a:bodyPr>
      <a:lstStyle>
        <a:defPPr marL="0" marR="0" indent="0" algn="l" defTabSz="914400" rtl="0" eaLnBrk="1" fontAlgn="auto" latinLnBrk="0" hangingPunct="1">
          <a:lnSpc>
            <a:spcPct val="100000"/>
          </a:lnSpc>
          <a:spcBef>
            <a:spcPct val="0"/>
          </a:spcBef>
          <a:spcAft>
            <a:spcPts val="0"/>
          </a:spcAft>
          <a:buClrTx/>
          <a:buSzTx/>
          <a:buFont typeface="Arial" pitchFamily="34" charset="0"/>
          <a:buNone/>
          <a:tabLst/>
          <a:defRPr kumimoji="0" sz="2200" b="1" kern="1200" noProof="0" dirty="0" smtClean="0">
            <a:ln w="6350">
              <a:noFill/>
            </a:ln>
            <a:solidFill>
              <a:schemeClr val="bg1">
                <a:lumMod val="85000"/>
              </a:schemeClr>
            </a:solidFill>
            <a:effectLst>
              <a:outerShdw blurRad="50800" dist="38100" dir="2700000" algn="tl" rotWithShape="0">
                <a:srgbClr val="000000">
                  <a:alpha val="40000"/>
                </a:srgbClr>
              </a:outerShdw>
            </a:effectLst>
            <a:latin typeface="Calibri" pitchFamily="34" charset="0"/>
            <a:ea typeface="+mj-ea"/>
            <a:cs typeface="+mj-cs"/>
          </a:defRPr>
        </a:defPPr>
      </a:lstStyle>
    </a:txDef>
  </a:objectDefaults>
  <a:extraClrSchemeLst/>
</a:theme>
</file>

<file path=ppt/theme/theme2.xml><?xml version="1.0" encoding="utf-8"?>
<a:theme xmlns:a="http://schemas.openxmlformats.org/drawingml/2006/main" name="CIO-CSO-Master_ppt2007_de">
  <a:themeElements>
    <a:clrScheme name="Standarddesign 1">
      <a:dk1>
        <a:srgbClr val="000000"/>
      </a:dk1>
      <a:lt1>
        <a:srgbClr val="FFFFFF"/>
      </a:lt1>
      <a:dk2>
        <a:srgbClr val="000000"/>
      </a:dk2>
      <a:lt2>
        <a:srgbClr val="D9D9D9"/>
      </a:lt2>
      <a:accent1>
        <a:srgbClr val="009682"/>
      </a:accent1>
      <a:accent2>
        <a:srgbClr val="4664AA"/>
      </a:accent2>
      <a:accent3>
        <a:srgbClr val="FFFFFF"/>
      </a:accent3>
      <a:accent4>
        <a:srgbClr val="000000"/>
      </a:accent4>
      <a:accent5>
        <a:srgbClr val="AAC9C1"/>
      </a:accent5>
      <a:accent6>
        <a:srgbClr val="3F5A9A"/>
      </a:accent6>
      <a:hlink>
        <a:srgbClr val="808080"/>
      </a:hlink>
      <a:folHlink>
        <a:srgbClr val="7D92C3"/>
      </a:folHlink>
    </a:clrScheme>
    <a:fontScheme name="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spPr>
      <a:bodyPr/>
      <a:lstStyle/>
      <a: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a:style>
    </a:spDef>
  </a:objectDefaults>
  <a:extraClrSchemeLst>
    <a:extraClrScheme>
      <a:clrScheme name="Standarddesign 1">
        <a:dk1>
          <a:srgbClr val="000000"/>
        </a:dk1>
        <a:lt1>
          <a:srgbClr val="FFFFFF"/>
        </a:lt1>
        <a:dk2>
          <a:srgbClr val="000000"/>
        </a:dk2>
        <a:lt2>
          <a:srgbClr val="D9D9D9"/>
        </a:lt2>
        <a:accent1>
          <a:srgbClr val="009682"/>
        </a:accent1>
        <a:accent2>
          <a:srgbClr val="4664AA"/>
        </a:accent2>
        <a:accent3>
          <a:srgbClr val="FFFFFF"/>
        </a:accent3>
        <a:accent4>
          <a:srgbClr val="000000"/>
        </a:accent4>
        <a:accent5>
          <a:srgbClr val="AAC9C1"/>
        </a:accent5>
        <a:accent6>
          <a:srgbClr val="3F5A9A"/>
        </a:accent6>
        <a:hlink>
          <a:srgbClr val="808080"/>
        </a:hlink>
        <a:folHlink>
          <a:srgbClr val="7D92C3"/>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a:scene3d>
          <a:camera prst="orthographicFront"/>
          <a:lightRig rig="threePt" dir="t"/>
        </a:scene3d>
        <a:sp3d extrusionH="57150">
          <a:bevelT w="38100" h="38100"/>
        </a:sp3d>
      </a:bodyPr>
      <a:lstStyle>
        <a:defPPr marL="0" marR="0" indent="0" algn="l" defTabSz="914400" rtl="0" eaLnBrk="1" fontAlgn="auto" latinLnBrk="0" hangingPunct="1">
          <a:lnSpc>
            <a:spcPct val="100000"/>
          </a:lnSpc>
          <a:spcBef>
            <a:spcPct val="0"/>
          </a:spcBef>
          <a:spcAft>
            <a:spcPts val="0"/>
          </a:spcAft>
          <a:buClrTx/>
          <a:buSzTx/>
          <a:buFont typeface="Arial" pitchFamily="34" charset="0"/>
          <a:buNone/>
          <a:tabLst/>
          <a:defRPr kumimoji="0" sz="2200" b="1" kern="1200" noProof="0" dirty="0" smtClean="0">
            <a:ln w="6350">
              <a:noFill/>
            </a:ln>
            <a:solidFill>
              <a:schemeClr val="bg1">
                <a:lumMod val="85000"/>
              </a:schemeClr>
            </a:solidFill>
            <a:effectLst>
              <a:outerShdw blurRad="50800" dist="38100" dir="2700000" algn="tl" rotWithShape="0">
                <a:srgbClr val="000000">
                  <a:alpha val="40000"/>
                </a:srgbClr>
              </a:outerShdw>
            </a:effectLst>
            <a:latin typeface="Calibri" pitchFamily="34" charset="0"/>
            <a:ea typeface="+mj-ea"/>
            <a:cs typeface="+mj-cs"/>
          </a:defRPr>
        </a:defPPr>
      </a:lstStyle>
    </a:txDef>
  </a:objectDefaults>
  <a:extraClrSchemeLst/>
</a:theme>
</file>

<file path=ppt/theme/theme4.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4974</Words>
  <Application>Microsoft Office PowerPoint</Application>
  <PresentationFormat>Widescreen</PresentationFormat>
  <Paragraphs>525</Paragraphs>
  <Slides>71</Slides>
  <Notes>70</Notes>
  <HiddenSlides>4</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71</vt:i4>
      </vt:variant>
    </vt:vector>
  </HeadingPairs>
  <TitlesOfParts>
    <vt:vector size="78" baseType="lpstr">
      <vt:lpstr>Arial</vt:lpstr>
      <vt:lpstr>Arial Black</vt:lpstr>
      <vt:lpstr>Calibri</vt:lpstr>
      <vt:lpstr>Cambria Math</vt:lpstr>
      <vt:lpstr>1_Larissa-Design</vt:lpstr>
      <vt:lpstr>CIO-CSO-Master_ppt2007_de</vt:lpstr>
      <vt:lpstr>2_Larissa-Design</vt:lpstr>
      <vt:lpstr>Wide Gamut Spectral Upsampling with Fluorescence</vt:lpstr>
      <vt:lpstr>PowerPoint Presentation</vt:lpstr>
      <vt:lpstr>MacAdam‘s Limit</vt:lpstr>
      <vt:lpstr>MacAdam‘s Limit</vt:lpstr>
      <vt:lpstr>sRGB vs MacAdam</vt:lpstr>
      <vt:lpstr>Wide Gamut vs MacAdam</vt:lpstr>
      <vt:lpstr>PowerPoint Presentation</vt:lpstr>
      <vt:lpstr>PowerPoint Presentation</vt:lpstr>
      <vt:lpstr>PowerPoint Presentation</vt:lpstr>
      <vt:lpstr>PowerPoint Presentation</vt:lpstr>
      <vt:lpstr>PowerPoint Presentation</vt:lpstr>
      <vt:lpstr>PowerPoint Presentation</vt:lpstr>
      <vt:lpstr>Fluorescence</vt:lpstr>
      <vt:lpstr>Reflectivity of real world materials</vt:lpstr>
      <vt:lpstr>Beyond MacAdam‘s Limit</vt:lpstr>
      <vt:lpstr>Spectral Upsampling</vt:lpstr>
      <vt:lpstr>Spectral Upsampling</vt:lpstr>
      <vt:lpstr>Spectral Upsampling</vt:lpstr>
      <vt:lpstr>Spectral Upsampling</vt:lpstr>
      <vt:lpstr>Spectral Upsampling</vt:lpstr>
      <vt:lpstr>BRDF model</vt:lpstr>
      <vt:lpstr>BRDF model</vt:lpstr>
      <vt:lpstr>BRDF model Jung et al. 2018</vt:lpstr>
      <vt:lpstr>Examples</vt:lpstr>
      <vt:lpstr>Examples: Small Stokes Shift</vt:lpstr>
      <vt:lpstr>Examples: Large Stokes Shift</vt:lpstr>
      <vt:lpstr>Examples: Mirror Image Rule</vt:lpstr>
      <vt:lpstr>Examples: Mirror Image Rule</vt:lpstr>
      <vt:lpstr>Examples: Shape</vt:lpstr>
      <vt:lpstr>BRDF Parameterization</vt:lpstr>
      <vt:lpstr>BRDF Parameterization</vt:lpstr>
      <vt:lpstr>BRDF Parameterization</vt:lpstr>
      <vt:lpstr>BRDF Parameterization</vt:lpstr>
      <vt:lpstr>BRDF Parameterization</vt:lpstr>
      <vt:lpstr>BRDF Parameterization</vt:lpstr>
      <vt:lpstr>BRDF Parameterization</vt:lpstr>
      <vt:lpstr>BRDF Parameterization</vt:lpstr>
      <vt:lpstr>Coefficient Cube Precomputation</vt:lpstr>
      <vt:lpstr>Coefficient Cube Precomputation</vt:lpstr>
      <vt:lpstr>Coefficient Cube Precomputation</vt:lpstr>
      <vt:lpstr>Optimization</vt:lpstr>
      <vt:lpstr>Optimization</vt:lpstr>
      <vt:lpstr>Optimization: ACEScg - Reflectance only</vt:lpstr>
      <vt:lpstr>Optimization: Seed</vt:lpstr>
      <vt:lpstr>Optimization: Seed</vt:lpstr>
      <vt:lpstr>Optimization: Brute Force Seed</vt:lpstr>
      <vt:lpstr>Optimization: Neighbor Search</vt:lpstr>
      <vt:lpstr>Optimization: Neighbor Search</vt:lpstr>
      <vt:lpstr>Reconstruction Error</vt:lpstr>
      <vt:lpstr>RGB Color Cube: Reconstruction Error</vt:lpstr>
      <vt:lpstr>Reconstruction Error</vt:lpstr>
      <vt:lpstr>Interpolation</vt:lpstr>
      <vt:lpstr>Interpolation</vt:lpstr>
      <vt:lpstr>Interpolation</vt:lpstr>
      <vt:lpstr>Interpolation</vt:lpstr>
      <vt:lpstr>Interpolation</vt:lpstr>
      <vt:lpstr>Interpolation</vt:lpstr>
      <vt:lpstr>Interpolation</vt:lpstr>
      <vt:lpstr>Interpolation</vt:lpstr>
      <vt:lpstr>Interpolation</vt:lpstr>
      <vt:lpstr>Reradiation Matrix Interpolation</vt:lpstr>
      <vt:lpstr>Layered Materials</vt:lpstr>
      <vt:lpstr>Layered Materials</vt:lpstr>
      <vt:lpstr>PowerPoint Presentation</vt:lpstr>
      <vt:lpstr>Iterations: 32^3 ACEScg-Cube</vt:lpstr>
      <vt:lpstr>BRDF Parameterization</vt:lpstr>
      <vt:lpstr>Optimization: Brute Force Seed</vt:lpstr>
      <vt:lpstr>Optimization: Brute Force Seed</vt:lpstr>
      <vt:lpstr>Optimization: Brute Force Seed</vt:lpstr>
      <vt:lpstr>BRDF model Jung et al. 2018</vt:lpstr>
      <vt:lpstr>BRDF model Jung et al. 2018</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Alisa Jung</dc:creator>
  <cp:lastModifiedBy>cg</cp:lastModifiedBy>
  <cp:revision>1632</cp:revision>
  <dcterms:created xsi:type="dcterms:W3CDTF">2010-05-09T10:56:48Z</dcterms:created>
  <dcterms:modified xsi:type="dcterms:W3CDTF">2019-07-15T12:04:16Z</dcterms:modified>
</cp:coreProperties>
</file>